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89" r:id="rId26"/>
    <p:sldId id="290" r:id="rId27"/>
    <p:sldId id="291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02C6-B6F9-46F0-A9BD-C2459B01691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FE1F-52CA-4481-8F63-7DCF93B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7FE1F-52CA-4481-8F63-7DCF93B875B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1356" y="655142"/>
            <a:ext cx="7041286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299" y="1647266"/>
            <a:ext cx="7637780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411" y="2192108"/>
            <a:ext cx="5567045" cy="428625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00">
              <a:latin typeface="Times New Roman"/>
              <a:cs typeface="Times New Roman"/>
            </a:endParaRPr>
          </a:p>
          <a:p>
            <a:pPr marL="572135" marR="56515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Защита</a:t>
            </a:r>
            <a:r>
              <a:rPr sz="3200" b="1" spc="-10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персональных  </a:t>
            </a:r>
            <a:r>
              <a:rPr sz="3200" b="1" dirty="0">
                <a:latin typeface="Cambria"/>
                <a:cs typeface="Cambria"/>
              </a:rPr>
              <a:t>данных и </a:t>
            </a:r>
            <a:r>
              <a:rPr sz="3200" b="1" spc="-10" dirty="0">
                <a:latin typeface="Cambria"/>
                <a:cs typeface="Cambria"/>
              </a:rPr>
              <a:t>иной  конфиденциальной  </a:t>
            </a:r>
            <a:r>
              <a:rPr sz="3200" b="1" spc="-5" dirty="0">
                <a:latin typeface="Cambria"/>
                <a:cs typeface="Cambria"/>
              </a:rPr>
              <a:t>информации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5613" y="395452"/>
            <a:ext cx="4476750" cy="9505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600" i="1" spc="25" dirty="0">
                <a:latin typeface="Cambria"/>
                <a:cs typeface="Cambria"/>
              </a:rPr>
              <a:t>Комплексное </a:t>
            </a:r>
            <a:r>
              <a:rPr sz="1600" i="1" spc="-25" dirty="0">
                <a:latin typeface="Cambria"/>
                <a:cs typeface="Cambria"/>
              </a:rPr>
              <a:t>противодействие </a:t>
            </a:r>
            <a:r>
              <a:rPr sz="1600" i="1" spc="-110" dirty="0">
                <a:latin typeface="Cambria"/>
                <a:cs typeface="Cambria"/>
              </a:rPr>
              <a:t>атакам</a:t>
            </a:r>
            <a:r>
              <a:rPr sz="1600" i="1" spc="1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на</a:t>
            </a:r>
            <a:endParaRPr sz="1600">
              <a:latin typeface="Cambria"/>
              <a:cs typeface="Cambria"/>
            </a:endParaRPr>
          </a:p>
          <a:p>
            <a:pPr marL="621030" marR="615315" algn="ctr">
              <a:lnSpc>
                <a:spcPct val="100000"/>
              </a:lnSpc>
            </a:pPr>
            <a:r>
              <a:rPr sz="1600" i="1" spc="25" dirty="0">
                <a:latin typeface="Cambria"/>
                <a:cs typeface="Cambria"/>
              </a:rPr>
              <a:t>информационные </a:t>
            </a:r>
            <a:r>
              <a:rPr sz="1600" i="1" spc="85" dirty="0">
                <a:latin typeface="Cambria"/>
                <a:cs typeface="Cambria"/>
              </a:rPr>
              <a:t>и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30" dirty="0">
                <a:latin typeface="Cambria"/>
                <a:cs typeface="Cambria"/>
              </a:rPr>
              <a:t>материальные  </a:t>
            </a:r>
            <a:r>
              <a:rPr sz="1600" i="1" spc="35" dirty="0">
                <a:latin typeface="Cambria"/>
                <a:cs typeface="Cambria"/>
              </a:rPr>
              <a:t>ресурсы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35" dirty="0">
                <a:latin typeface="Cambria"/>
                <a:cs typeface="Cambria"/>
              </a:rPr>
              <a:t>бизнеса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9229" y="2607906"/>
            <a:ext cx="2326005" cy="374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475"/>
              </a:spcBef>
            </a:pPr>
            <a:r>
              <a:rPr sz="1600" i="1" spc="-45" dirty="0">
                <a:latin typeface="Cambria"/>
                <a:cs typeface="Cambria"/>
              </a:rPr>
              <a:t>Тема </a:t>
            </a:r>
            <a:r>
              <a:rPr sz="1600" i="1" spc="50" dirty="0">
                <a:latin typeface="Cambria"/>
                <a:cs typeface="Cambria"/>
              </a:rPr>
              <a:t>№</a:t>
            </a:r>
            <a:r>
              <a:rPr sz="1600" i="1" spc="45" dirty="0">
                <a:latin typeface="Cambria"/>
                <a:cs typeface="Cambria"/>
              </a:rPr>
              <a:t> </a:t>
            </a:r>
            <a:r>
              <a:rPr sz="1600" i="1" spc="35" dirty="0">
                <a:latin typeface="Cambria"/>
                <a:cs typeface="Cambria"/>
              </a:rPr>
              <a:t>2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9229" y="5661253"/>
            <a:ext cx="2445385" cy="4438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760"/>
              </a:spcBef>
            </a:pPr>
            <a:r>
              <a:rPr sz="1600" i="1" spc="35" dirty="0">
                <a:latin typeface="Cambria"/>
                <a:cs typeface="Cambria"/>
              </a:rPr>
              <a:t>Лекция, 2</a:t>
            </a:r>
            <a:r>
              <a:rPr sz="1600" i="1" spc="-40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часа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1509" y="4797171"/>
            <a:ext cx="2445385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5"/>
              </a:spcBef>
            </a:pPr>
            <a:r>
              <a:rPr sz="1200" i="1" spc="15" dirty="0">
                <a:latin typeface="Cambria"/>
                <a:cs typeface="Cambria"/>
              </a:rPr>
              <a:t>Информационная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безопасность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5065" y="613155"/>
            <a:ext cx="2441320" cy="3535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3538" y="4331334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111" y="1346949"/>
            <a:ext cx="858913" cy="659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521" y="395401"/>
            <a:ext cx="648068" cy="81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711" y="361441"/>
            <a:ext cx="2472309" cy="358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538" y="4167885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6174816" y="0"/>
                </a:moveTo>
                <a:lnTo>
                  <a:pt x="220713" y="0"/>
                </a:lnTo>
                <a:lnTo>
                  <a:pt x="176232" y="4483"/>
                </a:lnTo>
                <a:lnTo>
                  <a:pt x="134802" y="17343"/>
                </a:lnTo>
                <a:lnTo>
                  <a:pt x="97311" y="37692"/>
                </a:lnTo>
                <a:lnTo>
                  <a:pt x="64646" y="64642"/>
                </a:lnTo>
                <a:lnTo>
                  <a:pt x="37694" y="97308"/>
                </a:lnTo>
                <a:lnTo>
                  <a:pt x="17345" y="134802"/>
                </a:lnTo>
                <a:lnTo>
                  <a:pt x="4484" y="176237"/>
                </a:lnTo>
                <a:lnTo>
                  <a:pt x="0" y="220725"/>
                </a:lnTo>
                <a:lnTo>
                  <a:pt x="0" y="1103502"/>
                </a:lnTo>
                <a:lnTo>
                  <a:pt x="4484" y="1147991"/>
                </a:lnTo>
                <a:lnTo>
                  <a:pt x="17345" y="1189426"/>
                </a:lnTo>
                <a:lnTo>
                  <a:pt x="37694" y="1226920"/>
                </a:lnTo>
                <a:lnTo>
                  <a:pt x="64646" y="1259585"/>
                </a:lnTo>
                <a:lnTo>
                  <a:pt x="97311" y="1286536"/>
                </a:lnTo>
                <a:lnTo>
                  <a:pt x="134802" y="1306885"/>
                </a:lnTo>
                <a:lnTo>
                  <a:pt x="176232" y="1319745"/>
                </a:lnTo>
                <a:lnTo>
                  <a:pt x="220713" y="1324228"/>
                </a:lnTo>
                <a:lnTo>
                  <a:pt x="6174816" y="1324228"/>
                </a:lnTo>
                <a:lnTo>
                  <a:pt x="6219304" y="1319745"/>
                </a:lnTo>
                <a:lnTo>
                  <a:pt x="6260739" y="1306885"/>
                </a:lnTo>
                <a:lnTo>
                  <a:pt x="6298233" y="1286536"/>
                </a:lnTo>
                <a:lnTo>
                  <a:pt x="6330899" y="1259585"/>
                </a:lnTo>
                <a:lnTo>
                  <a:pt x="6357849" y="1226920"/>
                </a:lnTo>
                <a:lnTo>
                  <a:pt x="6378198" y="1189426"/>
                </a:lnTo>
                <a:lnTo>
                  <a:pt x="6391058" y="1147991"/>
                </a:lnTo>
                <a:lnTo>
                  <a:pt x="6395542" y="1103502"/>
                </a:lnTo>
                <a:lnTo>
                  <a:pt x="6395542" y="220725"/>
                </a:lnTo>
                <a:lnTo>
                  <a:pt x="6391058" y="176237"/>
                </a:lnTo>
                <a:lnTo>
                  <a:pt x="6378198" y="134802"/>
                </a:lnTo>
                <a:lnTo>
                  <a:pt x="6357849" y="97308"/>
                </a:lnTo>
                <a:lnTo>
                  <a:pt x="6330899" y="64642"/>
                </a:lnTo>
                <a:lnTo>
                  <a:pt x="6298233" y="37692"/>
                </a:lnTo>
                <a:lnTo>
                  <a:pt x="6260739" y="17343"/>
                </a:lnTo>
                <a:lnTo>
                  <a:pt x="6219304" y="4483"/>
                </a:lnTo>
                <a:lnTo>
                  <a:pt x="6174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0" y="220725"/>
                </a:moveTo>
                <a:lnTo>
                  <a:pt x="4484" y="176237"/>
                </a:lnTo>
                <a:lnTo>
                  <a:pt x="17345" y="134802"/>
                </a:lnTo>
                <a:lnTo>
                  <a:pt x="37694" y="97308"/>
                </a:lnTo>
                <a:lnTo>
                  <a:pt x="64646" y="64642"/>
                </a:lnTo>
                <a:lnTo>
                  <a:pt x="97311" y="37692"/>
                </a:lnTo>
                <a:lnTo>
                  <a:pt x="134802" y="17343"/>
                </a:lnTo>
                <a:lnTo>
                  <a:pt x="176232" y="4483"/>
                </a:lnTo>
                <a:lnTo>
                  <a:pt x="220713" y="0"/>
                </a:lnTo>
                <a:lnTo>
                  <a:pt x="6174816" y="0"/>
                </a:lnTo>
                <a:lnTo>
                  <a:pt x="6219304" y="4483"/>
                </a:lnTo>
                <a:lnTo>
                  <a:pt x="6260739" y="17343"/>
                </a:lnTo>
                <a:lnTo>
                  <a:pt x="6298233" y="37692"/>
                </a:lnTo>
                <a:lnTo>
                  <a:pt x="6330899" y="64642"/>
                </a:lnTo>
                <a:lnTo>
                  <a:pt x="6357849" y="97308"/>
                </a:lnTo>
                <a:lnTo>
                  <a:pt x="6378198" y="134802"/>
                </a:lnTo>
                <a:lnTo>
                  <a:pt x="6391058" y="176237"/>
                </a:lnTo>
                <a:lnTo>
                  <a:pt x="6395542" y="220725"/>
                </a:lnTo>
                <a:lnTo>
                  <a:pt x="6395542" y="1103502"/>
                </a:lnTo>
                <a:lnTo>
                  <a:pt x="6391058" y="1147991"/>
                </a:lnTo>
                <a:lnTo>
                  <a:pt x="6378198" y="1189426"/>
                </a:lnTo>
                <a:lnTo>
                  <a:pt x="6357849" y="1226920"/>
                </a:lnTo>
                <a:lnTo>
                  <a:pt x="6330899" y="1259585"/>
                </a:lnTo>
                <a:lnTo>
                  <a:pt x="6298233" y="1286536"/>
                </a:lnTo>
                <a:lnTo>
                  <a:pt x="6260739" y="1306885"/>
                </a:lnTo>
                <a:lnTo>
                  <a:pt x="6219304" y="1319745"/>
                </a:lnTo>
                <a:lnTo>
                  <a:pt x="6174816" y="1324228"/>
                </a:lnTo>
                <a:lnTo>
                  <a:pt x="220713" y="1324228"/>
                </a:lnTo>
                <a:lnTo>
                  <a:pt x="176232" y="1319745"/>
                </a:lnTo>
                <a:lnTo>
                  <a:pt x="134802" y="1306885"/>
                </a:lnTo>
                <a:lnTo>
                  <a:pt x="97311" y="1286536"/>
                </a:lnTo>
                <a:lnTo>
                  <a:pt x="64646" y="1259585"/>
                </a:lnTo>
                <a:lnTo>
                  <a:pt x="37694" y="1226920"/>
                </a:lnTo>
                <a:lnTo>
                  <a:pt x="17345" y="1189426"/>
                </a:lnTo>
                <a:lnTo>
                  <a:pt x="4484" y="1147991"/>
                </a:lnTo>
                <a:lnTo>
                  <a:pt x="0" y="1103502"/>
                </a:lnTo>
                <a:lnTo>
                  <a:pt x="0" y="2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6881" y="3558667"/>
            <a:ext cx="551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Система </a:t>
            </a:r>
            <a:r>
              <a:rPr sz="2400" b="1" dirty="0">
                <a:latin typeface="Calibri"/>
                <a:cs typeface="Calibri"/>
              </a:rPr>
              <a:t>защиты </a:t>
            </a:r>
            <a:r>
              <a:rPr sz="2400" b="1" spc="-5" dirty="0">
                <a:latin typeface="Calibri"/>
                <a:cs typeface="Calibri"/>
              </a:rPr>
              <a:t>персональных данных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151" y="3924427"/>
            <a:ext cx="3138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Российской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Федерации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5"/>
            <a:ext cx="8784971" cy="6552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188675"/>
            <a:ext cx="8785225" cy="6553200"/>
          </a:xfrm>
          <a:custGeom>
            <a:avLst/>
            <a:gdLst/>
            <a:ahLst/>
            <a:cxnLst/>
            <a:rect l="l" t="t" r="r" b="b"/>
            <a:pathLst>
              <a:path w="8785225" h="6553200">
                <a:moveTo>
                  <a:pt x="0" y="6552692"/>
                </a:moveTo>
                <a:lnTo>
                  <a:pt x="8784971" y="6552692"/>
                </a:lnTo>
                <a:lnTo>
                  <a:pt x="8784971" y="0"/>
                </a:lnTo>
                <a:lnTo>
                  <a:pt x="0" y="0"/>
                </a:lnTo>
                <a:lnTo>
                  <a:pt x="0" y="6552692"/>
                </a:lnTo>
                <a:close/>
              </a:path>
            </a:pathLst>
          </a:custGeom>
          <a:ln w="25400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54" y="285445"/>
            <a:ext cx="8630285" cy="6337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ФЕДЕРАЛЬНЫЙ ЗАКОН РОССИЙСКОЙ ФЕДЕРАЦИИ </a:t>
            </a:r>
            <a:r>
              <a:rPr sz="1400" b="1" spc="-15" dirty="0">
                <a:solidFill>
                  <a:srgbClr val="0F243E"/>
                </a:solidFill>
                <a:latin typeface="Calibri"/>
                <a:cs typeface="Calibri"/>
              </a:rPr>
              <a:t>ОТ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27 </a:t>
            </a: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ИЮЛЯ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2006</a:t>
            </a:r>
            <a:r>
              <a:rPr sz="1400" b="1" spc="-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F243E"/>
                </a:solidFill>
                <a:latin typeface="Calibri"/>
                <a:cs typeface="Calibri"/>
              </a:rPr>
              <a:t>ГОДА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№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152-ФЗ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«О ПЕРСОНАЛЬНЫХ</a:t>
            </a:r>
            <a:r>
              <a:rPr sz="14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ДАННЫХ»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Статья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Основные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понятия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Персональные данные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любая информация, относящаяся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к прямо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косвенно определенному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или  </a:t>
            </a: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определяемому физическому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лицу (субъекту персональных</a:t>
            </a:r>
            <a:r>
              <a:rPr sz="1400" b="1" spc="-8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данных);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8890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Оператор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государственный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орган,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муниципальный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орган, юридическое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физическое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лицо,  самостоятельно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или совместно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другими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лицами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организующие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 (или)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осуществляющие обработку  персональных данных,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а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также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определяющие цели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обработки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данных,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подлежащих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обработке,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действия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(операции), совершаемые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персональными</a:t>
            </a:r>
            <a:r>
              <a:rPr sz="1400" spc="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данными;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Обработка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любое действие (операция)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совокупность действий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(операций),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совершаемых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использованием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средств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автоматизации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без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использования таких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средств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персональными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данными, включая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сбор, запись, систематизацию, накопление,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хранение,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уточнение  (обновление, изменение),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извлечение,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использование, передачу (распространение,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предоставление,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доступ), обезличивание, блокирование,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удаление,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уничтожение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</a:t>
            </a:r>
            <a:r>
              <a:rPr sz="14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данных;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8890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Автоматизированная обработка персональных 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обработка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помощью  </a:t>
            </a:r>
            <a:r>
              <a:rPr sz="1400" spc="-15" dirty="0">
                <a:solidFill>
                  <a:srgbClr val="0F243E"/>
                </a:solidFill>
                <a:latin typeface="Calibri"/>
                <a:cs typeface="Calibri"/>
              </a:rPr>
              <a:t>средств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вычислительной</a:t>
            </a:r>
            <a:r>
              <a:rPr sz="14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техники;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9525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Распространение персональных 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действия, направленные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раскрытие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 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неопределенному кругу</a:t>
            </a:r>
            <a:r>
              <a:rPr sz="14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лиц;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Предоставление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действия,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направленные на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раскрытие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данных 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определенному лицу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определенному кругу</a:t>
            </a:r>
            <a:r>
              <a:rPr sz="1400" spc="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лиц;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35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Блокирование персональных данных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– временное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прекращение обработки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данных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(за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исключением случаев, если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обработка необходима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для уточнения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</a:t>
            </a:r>
            <a:r>
              <a:rPr sz="1400" dirty="0">
                <a:latin typeface="Calibri"/>
                <a:cs typeface="Calibri"/>
              </a:rPr>
              <a:t>ьных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данных)…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1195" y="260667"/>
            <a:ext cx="902601" cy="1083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530" y="423163"/>
            <a:ext cx="53447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РОССИЙСКОЕ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ЗАКОНОДАТЕЛЬСТВО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ПО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ЗАЩИТЕ ПЕРСОНАЛЬНЫХ ДАННЫХ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СЕГОДНЯ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600" y="1432965"/>
            <a:ext cx="6976491" cy="488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729" y="423163"/>
            <a:ext cx="6332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0" marR="5080" indent="-1708785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ОСНОВНЫЕ </a:t>
            </a:r>
            <a:r>
              <a:rPr sz="2000" spc="-10" dirty="0"/>
              <a:t>НАПРАВЛЕНИЯ </a:t>
            </a:r>
            <a:r>
              <a:rPr sz="2000" spc="-5" dirty="0"/>
              <a:t>ДЕЛЯТЕЛЬНОСТИ </a:t>
            </a:r>
            <a:r>
              <a:rPr sz="2000" dirty="0"/>
              <a:t>ПО </a:t>
            </a:r>
            <a:r>
              <a:rPr sz="2000" spc="-5" dirty="0"/>
              <a:t>ЗАЩИТЕ  ПЕРСОНАЛЬНЫХ</a:t>
            </a:r>
            <a:r>
              <a:rPr sz="2000" dirty="0"/>
              <a:t> </a:t>
            </a:r>
            <a:r>
              <a:rPr sz="2000" spc="-5" dirty="0"/>
              <a:t>ДАННЫХ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15150" y="1470101"/>
            <a:ext cx="8102664" cy="4999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405" y="423163"/>
            <a:ext cx="6943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7555" marR="5080" indent="-2015489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ОБЯЗАННОСТИ </a:t>
            </a:r>
            <a:r>
              <a:rPr sz="2000" spc="-45" dirty="0"/>
              <a:t>ОПЕРАТОРА </a:t>
            </a:r>
            <a:r>
              <a:rPr sz="2000" dirty="0"/>
              <a:t>ПО </a:t>
            </a:r>
            <a:r>
              <a:rPr sz="2000" spc="-10" dirty="0"/>
              <a:t>ОБЕСПЕЧЕНИЮ БЕЗОПАСНОСТИ  </a:t>
            </a:r>
            <a:r>
              <a:rPr sz="2000" spc="-5" dirty="0"/>
              <a:t>ПЕРСОНАЛЬНЫХ</a:t>
            </a:r>
            <a:r>
              <a:rPr sz="2000" dirty="0"/>
              <a:t> </a:t>
            </a:r>
            <a:r>
              <a:rPr sz="2000" spc="-5" dirty="0"/>
              <a:t>ДАННЫХ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3564" y="1399489"/>
            <a:ext cx="7642859" cy="532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405" y="423163"/>
            <a:ext cx="6943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7555" marR="5080" indent="-2015489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ОБЯЗАННОСТИ </a:t>
            </a:r>
            <a:r>
              <a:rPr sz="2000" spc="-45" dirty="0"/>
              <a:t>ОПЕРАТОРА </a:t>
            </a:r>
            <a:r>
              <a:rPr sz="2000" dirty="0"/>
              <a:t>ПО </a:t>
            </a:r>
            <a:r>
              <a:rPr sz="2000" spc="-10" dirty="0"/>
              <a:t>ОБЕСПЕЧЕНИЮ БЕЗОПАСНОСТИ  </a:t>
            </a:r>
            <a:r>
              <a:rPr sz="2000" spc="-5" dirty="0"/>
              <a:t>ПЕРСОНАЛЬНЫХ</a:t>
            </a:r>
            <a:r>
              <a:rPr sz="2000" dirty="0"/>
              <a:t> </a:t>
            </a:r>
            <a:r>
              <a:rPr sz="2000" spc="-5" dirty="0"/>
              <a:t>ДАННЫХ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39546" y="1196809"/>
            <a:ext cx="8066350" cy="504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1" y="655142"/>
            <a:ext cx="3371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КТО </a:t>
            </a:r>
            <a:r>
              <a:rPr spc="-35" dirty="0"/>
              <a:t>ТАКИЕ</a:t>
            </a:r>
            <a:r>
              <a:rPr spc="-25" dirty="0"/>
              <a:t> РЕГУЛЯТОРЫ?</a:t>
            </a:r>
          </a:p>
        </p:txBody>
      </p:sp>
      <p:sp>
        <p:nvSpPr>
          <p:cNvPr id="3" name="object 3"/>
          <p:cNvSpPr/>
          <p:nvPr/>
        </p:nvSpPr>
        <p:spPr>
          <a:xfrm>
            <a:off x="2038857" y="1730400"/>
            <a:ext cx="5080000" cy="436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659714"/>
            <a:ext cx="7475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ДЕЯТЕЛЬНОСТЬ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РЕГУЛЯТОРОВ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СФЕРЕ ЗАЩИТЫ ПЕРСОНАЛЬНЫХ</a:t>
            </a:r>
            <a:r>
              <a:rPr sz="1800" b="1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ДАННЫХ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4059" y="1196771"/>
            <a:ext cx="6988302" cy="5192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622" y="655142"/>
            <a:ext cx="8044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ПОРЯДОК ОСУЩЕСТВЛЕНИЯ </a:t>
            </a:r>
            <a:r>
              <a:rPr spc="-5" dirty="0"/>
              <a:t>ПРОВЕРОК</a:t>
            </a:r>
            <a:r>
              <a:rPr spc="-10" dirty="0"/>
              <a:t> РОСКОМНАДЗОРОМ</a:t>
            </a:r>
          </a:p>
        </p:txBody>
      </p:sp>
      <p:sp>
        <p:nvSpPr>
          <p:cNvPr id="3" name="object 3"/>
          <p:cNvSpPr/>
          <p:nvPr/>
        </p:nvSpPr>
        <p:spPr>
          <a:xfrm>
            <a:off x="865111" y="1028674"/>
            <a:ext cx="7752460" cy="487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СЛУЧАИ </a:t>
            </a:r>
            <a:r>
              <a:rPr spc="-5" dirty="0"/>
              <a:t>НАРУШЕНИЯ КОНФИДЕНЦИАЛЬНОСТИ</a:t>
            </a:r>
            <a:r>
              <a:rPr spc="-60" dirty="0"/>
              <a:t> </a:t>
            </a:r>
            <a:r>
              <a:rPr dirty="0"/>
              <a:t>ПДН</a:t>
            </a:r>
          </a:p>
        </p:txBody>
      </p:sp>
      <p:sp>
        <p:nvSpPr>
          <p:cNvPr id="3" name="object 3"/>
          <p:cNvSpPr/>
          <p:nvPr/>
        </p:nvSpPr>
        <p:spPr>
          <a:xfrm>
            <a:off x="746832" y="1652232"/>
            <a:ext cx="7553491" cy="321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2110" y="5248097"/>
            <a:ext cx="5927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Число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утечек информации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объем персональных</a:t>
            </a:r>
            <a:r>
              <a:rPr sz="1800" b="1" spc="-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данных,</a:t>
            </a:r>
            <a:endParaRPr sz="18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скомпрометированных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результате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утечек.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2011 - 2015</a:t>
            </a:r>
            <a:r>
              <a:rPr sz="18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гг.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55142"/>
            <a:ext cx="7543800" cy="2592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299" y="1143000"/>
            <a:ext cx="7637780" cy="560153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+mn-lt"/>
              </a:rPr>
              <a:t>1. </a:t>
            </a:r>
            <a:r>
              <a:rPr lang="ru-RU" sz="1600" dirty="0" smtClean="0">
                <a:latin typeface="+mn-lt"/>
              </a:rPr>
              <a:t>Федеральный </a:t>
            </a:r>
            <a:r>
              <a:rPr lang="ru-RU" sz="1600" dirty="0">
                <a:latin typeface="+mn-lt"/>
              </a:rPr>
              <a:t>закон от 27.07.2006 N </a:t>
            </a:r>
            <a:r>
              <a:rPr lang="ru-RU" sz="1600" dirty="0" smtClean="0">
                <a:latin typeface="+mn-lt"/>
              </a:rPr>
              <a:t>152-ФЗ (ред</a:t>
            </a:r>
            <a:r>
              <a:rPr lang="ru-RU" sz="1600" dirty="0">
                <a:latin typeface="+mn-lt"/>
              </a:rPr>
              <a:t>. от 02.07.2021</a:t>
            </a:r>
            <a:r>
              <a:rPr lang="ru-RU" sz="1600" dirty="0" smtClean="0">
                <a:latin typeface="+mn-lt"/>
              </a:rPr>
              <a:t>) «О </a:t>
            </a:r>
            <a:r>
              <a:rPr lang="ru-RU" sz="1600" dirty="0">
                <a:latin typeface="+mn-lt"/>
              </a:rPr>
              <a:t>персональных </a:t>
            </a:r>
            <a:r>
              <a:rPr lang="ru-RU" sz="1600" dirty="0" smtClean="0">
                <a:latin typeface="+mn-lt"/>
              </a:rPr>
              <a:t>данных»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>2. Трудовой </a:t>
            </a:r>
            <a:r>
              <a:rPr lang="ru-RU" sz="1600" dirty="0">
                <a:latin typeface="+mn-lt"/>
              </a:rPr>
              <a:t>кодекс Российской </a:t>
            </a:r>
            <a:r>
              <a:rPr lang="ru-RU" sz="1600" dirty="0" smtClean="0">
                <a:latin typeface="+mn-lt"/>
              </a:rPr>
              <a:t>Федерации </a:t>
            </a:r>
            <a:r>
              <a:rPr lang="ru-RU" sz="1600" dirty="0">
                <a:latin typeface="+mn-lt"/>
              </a:rPr>
              <a:t>от 30.12.2001 N 197-ФЗ </a:t>
            </a:r>
            <a:r>
              <a:rPr lang="ru-RU" sz="1600" dirty="0" smtClean="0">
                <a:latin typeface="+mn-lt"/>
              </a:rPr>
              <a:t> (</a:t>
            </a:r>
            <a:r>
              <a:rPr lang="ru-RU" sz="1600" dirty="0">
                <a:latin typeface="+mn-lt"/>
              </a:rPr>
              <a:t>ред. от 25.02.2022) </a:t>
            </a:r>
            <a:r>
              <a:rPr lang="ru-RU" sz="1600" dirty="0" smtClean="0">
                <a:latin typeface="+mn-lt"/>
              </a:rPr>
              <a:t>(с </a:t>
            </a:r>
            <a:r>
              <a:rPr lang="ru-RU" sz="1600" dirty="0">
                <a:latin typeface="+mn-lt"/>
              </a:rPr>
              <a:t>изм. и доп., вступ. в силу с 01.03.2022) </a:t>
            </a:r>
            <a:endParaRPr lang="ru-RU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3. </a:t>
            </a:r>
            <a:r>
              <a:rPr lang="ru-RU" sz="1600" dirty="0" smtClean="0">
                <a:latin typeface="+mn-lt"/>
              </a:rPr>
              <a:t>Кодекс </a:t>
            </a:r>
            <a:r>
              <a:rPr lang="ru-RU" sz="1600" dirty="0">
                <a:latin typeface="+mn-lt"/>
              </a:rPr>
              <a:t>Российской Федерации об административных </a:t>
            </a:r>
            <a:r>
              <a:rPr lang="ru-RU" sz="1600" dirty="0" smtClean="0">
                <a:latin typeface="+mn-lt"/>
              </a:rPr>
              <a:t>правонарушениях от </a:t>
            </a:r>
            <a:r>
              <a:rPr lang="ru-RU" sz="1600" dirty="0">
                <a:latin typeface="+mn-lt"/>
              </a:rPr>
              <a:t>30.12.2001 N </a:t>
            </a:r>
            <a:r>
              <a:rPr lang="ru-RU" sz="1600" dirty="0" smtClean="0">
                <a:latin typeface="+mn-lt"/>
              </a:rPr>
              <a:t>195-ФЗ (ред</a:t>
            </a:r>
            <a:r>
              <a:rPr lang="ru-RU" sz="1600" dirty="0">
                <a:latin typeface="+mn-lt"/>
              </a:rPr>
              <a:t>. от 04.03.2022</a:t>
            </a:r>
            <a:r>
              <a:rPr lang="ru-RU" sz="1600" dirty="0" smtClean="0">
                <a:latin typeface="+mn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4. Федеральный закон от 27.07.2004 N </a:t>
            </a:r>
            <a:r>
              <a:rPr lang="ru-RU" sz="1600" dirty="0" smtClean="0">
                <a:latin typeface="+mn-lt"/>
              </a:rPr>
              <a:t>79-ФЗ (ред</a:t>
            </a:r>
            <a:r>
              <a:rPr lang="ru-RU" sz="1600" dirty="0">
                <a:latin typeface="+mn-lt"/>
              </a:rPr>
              <a:t>. от 30.12.2021</a:t>
            </a:r>
            <a:r>
              <a:rPr lang="ru-RU" sz="1600" dirty="0" smtClean="0">
                <a:latin typeface="+mn-lt"/>
              </a:rPr>
              <a:t>) «О </a:t>
            </a:r>
            <a:r>
              <a:rPr lang="ru-RU" sz="1600" dirty="0">
                <a:latin typeface="+mn-lt"/>
              </a:rPr>
              <a:t>государственной гражданской службе Российской </a:t>
            </a:r>
            <a:r>
              <a:rPr lang="ru-RU" sz="1600" dirty="0" smtClean="0">
                <a:latin typeface="+mn-lt"/>
              </a:rPr>
              <a:t>Федерации»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5. Постановление Правительства РФ от 01.11.2012 N </a:t>
            </a:r>
            <a:r>
              <a:rPr lang="ru-RU" sz="1600" dirty="0" smtClean="0">
                <a:latin typeface="+mn-lt"/>
              </a:rPr>
              <a:t>1119 «Об </a:t>
            </a:r>
            <a:r>
              <a:rPr lang="ru-RU" sz="1600" dirty="0">
                <a:latin typeface="+mn-lt"/>
              </a:rPr>
              <a:t>утверждении требований к защите персональных данных при их обработке в информационных системах персональных </a:t>
            </a:r>
            <a:r>
              <a:rPr lang="ru-RU" sz="1600" dirty="0" smtClean="0">
                <a:latin typeface="+mn-lt"/>
              </a:rPr>
              <a:t>данных»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6. Постановление Правительства РФ от 15.09.2008 № 687 «Об утверждении Положения об особенностях обработки персональных данных, осуществляемой без использования средств автоматизации</a:t>
            </a:r>
            <a:r>
              <a:rPr lang="ru-RU" sz="1600" dirty="0" smtClean="0">
                <a:latin typeface="+mn-lt"/>
              </a:rPr>
              <a:t>» и другие.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67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СЛУЧАИ </a:t>
            </a:r>
            <a:r>
              <a:rPr spc="-5" dirty="0"/>
              <a:t>НАРУШЕНИЯ КОНФИДЕНЦИАЛЬНОСТИ</a:t>
            </a:r>
            <a:r>
              <a:rPr spc="-60" dirty="0"/>
              <a:t> </a:t>
            </a:r>
            <a:r>
              <a:rPr dirty="0"/>
              <a:t>ПДН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543" y="4963159"/>
            <a:ext cx="3236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Динамика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роста числа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утечек,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объема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записей ПДн в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2011 -2015</a:t>
            </a:r>
            <a:r>
              <a:rPr sz="1600" b="1"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гг.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485" y="1940039"/>
            <a:ext cx="6990298" cy="259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8303" y="4839970"/>
            <a:ext cx="33147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Объем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персональных данных,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скомпрометированных в </a:t>
            </a:r>
            <a:r>
              <a:rPr sz="1600" b="1" spc="-25" dirty="0">
                <a:solidFill>
                  <a:srgbClr val="17375E"/>
                </a:solidFill>
                <a:latin typeface="Calibri"/>
                <a:cs typeface="Calibri"/>
              </a:rPr>
              <a:t>ходе</a:t>
            </a:r>
            <a:r>
              <a:rPr sz="16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одной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утечки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2011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-2015</a:t>
            </a:r>
            <a:r>
              <a:rPr sz="1600"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гг.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СЛУЧАИ </a:t>
            </a:r>
            <a:r>
              <a:rPr spc="-5" dirty="0"/>
              <a:t>НАРУШЕНИЯ КОНФИДЕНЦИАЛЬНОСТИ</a:t>
            </a:r>
            <a:r>
              <a:rPr spc="-60" dirty="0"/>
              <a:t> </a:t>
            </a:r>
            <a:r>
              <a:rPr dirty="0"/>
              <a:t>ПДН</a:t>
            </a:r>
          </a:p>
        </p:txBody>
      </p:sp>
      <p:sp>
        <p:nvSpPr>
          <p:cNvPr id="3" name="object 3"/>
          <p:cNvSpPr/>
          <p:nvPr/>
        </p:nvSpPr>
        <p:spPr>
          <a:xfrm>
            <a:off x="1112486" y="1593631"/>
            <a:ext cx="6887694" cy="4711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711" y="361441"/>
            <a:ext cx="2472309" cy="358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538" y="4167885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6174816" y="0"/>
                </a:moveTo>
                <a:lnTo>
                  <a:pt x="220713" y="0"/>
                </a:lnTo>
                <a:lnTo>
                  <a:pt x="176232" y="4483"/>
                </a:lnTo>
                <a:lnTo>
                  <a:pt x="134802" y="17343"/>
                </a:lnTo>
                <a:lnTo>
                  <a:pt x="97311" y="37692"/>
                </a:lnTo>
                <a:lnTo>
                  <a:pt x="64646" y="64642"/>
                </a:lnTo>
                <a:lnTo>
                  <a:pt x="37694" y="97308"/>
                </a:lnTo>
                <a:lnTo>
                  <a:pt x="17345" y="134802"/>
                </a:lnTo>
                <a:lnTo>
                  <a:pt x="4484" y="176237"/>
                </a:lnTo>
                <a:lnTo>
                  <a:pt x="0" y="220725"/>
                </a:lnTo>
                <a:lnTo>
                  <a:pt x="0" y="1103502"/>
                </a:lnTo>
                <a:lnTo>
                  <a:pt x="4484" y="1147991"/>
                </a:lnTo>
                <a:lnTo>
                  <a:pt x="17345" y="1189426"/>
                </a:lnTo>
                <a:lnTo>
                  <a:pt x="37694" y="1226920"/>
                </a:lnTo>
                <a:lnTo>
                  <a:pt x="64646" y="1259585"/>
                </a:lnTo>
                <a:lnTo>
                  <a:pt x="97311" y="1286536"/>
                </a:lnTo>
                <a:lnTo>
                  <a:pt x="134802" y="1306885"/>
                </a:lnTo>
                <a:lnTo>
                  <a:pt x="176232" y="1319745"/>
                </a:lnTo>
                <a:lnTo>
                  <a:pt x="220713" y="1324228"/>
                </a:lnTo>
                <a:lnTo>
                  <a:pt x="6174816" y="1324228"/>
                </a:lnTo>
                <a:lnTo>
                  <a:pt x="6219304" y="1319745"/>
                </a:lnTo>
                <a:lnTo>
                  <a:pt x="6260739" y="1306885"/>
                </a:lnTo>
                <a:lnTo>
                  <a:pt x="6298233" y="1286536"/>
                </a:lnTo>
                <a:lnTo>
                  <a:pt x="6330899" y="1259585"/>
                </a:lnTo>
                <a:lnTo>
                  <a:pt x="6357849" y="1226920"/>
                </a:lnTo>
                <a:lnTo>
                  <a:pt x="6378198" y="1189426"/>
                </a:lnTo>
                <a:lnTo>
                  <a:pt x="6391058" y="1147991"/>
                </a:lnTo>
                <a:lnTo>
                  <a:pt x="6395542" y="1103502"/>
                </a:lnTo>
                <a:lnTo>
                  <a:pt x="6395542" y="220725"/>
                </a:lnTo>
                <a:lnTo>
                  <a:pt x="6391058" y="176237"/>
                </a:lnTo>
                <a:lnTo>
                  <a:pt x="6378198" y="134802"/>
                </a:lnTo>
                <a:lnTo>
                  <a:pt x="6357849" y="97308"/>
                </a:lnTo>
                <a:lnTo>
                  <a:pt x="6330899" y="64642"/>
                </a:lnTo>
                <a:lnTo>
                  <a:pt x="6298233" y="37692"/>
                </a:lnTo>
                <a:lnTo>
                  <a:pt x="6260739" y="17343"/>
                </a:lnTo>
                <a:lnTo>
                  <a:pt x="6219304" y="4483"/>
                </a:lnTo>
                <a:lnTo>
                  <a:pt x="6174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0" y="220725"/>
                </a:moveTo>
                <a:lnTo>
                  <a:pt x="4484" y="176237"/>
                </a:lnTo>
                <a:lnTo>
                  <a:pt x="17345" y="134802"/>
                </a:lnTo>
                <a:lnTo>
                  <a:pt x="37694" y="97308"/>
                </a:lnTo>
                <a:lnTo>
                  <a:pt x="64646" y="64642"/>
                </a:lnTo>
                <a:lnTo>
                  <a:pt x="97311" y="37692"/>
                </a:lnTo>
                <a:lnTo>
                  <a:pt x="134802" y="17343"/>
                </a:lnTo>
                <a:lnTo>
                  <a:pt x="176232" y="4483"/>
                </a:lnTo>
                <a:lnTo>
                  <a:pt x="220713" y="0"/>
                </a:lnTo>
                <a:lnTo>
                  <a:pt x="6174816" y="0"/>
                </a:lnTo>
                <a:lnTo>
                  <a:pt x="6219304" y="4483"/>
                </a:lnTo>
                <a:lnTo>
                  <a:pt x="6260739" y="17343"/>
                </a:lnTo>
                <a:lnTo>
                  <a:pt x="6298233" y="37692"/>
                </a:lnTo>
                <a:lnTo>
                  <a:pt x="6330899" y="64642"/>
                </a:lnTo>
                <a:lnTo>
                  <a:pt x="6357849" y="97308"/>
                </a:lnTo>
                <a:lnTo>
                  <a:pt x="6378198" y="134802"/>
                </a:lnTo>
                <a:lnTo>
                  <a:pt x="6391058" y="176237"/>
                </a:lnTo>
                <a:lnTo>
                  <a:pt x="6395542" y="220725"/>
                </a:lnTo>
                <a:lnTo>
                  <a:pt x="6395542" y="1103502"/>
                </a:lnTo>
                <a:lnTo>
                  <a:pt x="6391058" y="1147991"/>
                </a:lnTo>
                <a:lnTo>
                  <a:pt x="6378198" y="1189426"/>
                </a:lnTo>
                <a:lnTo>
                  <a:pt x="6357849" y="1226920"/>
                </a:lnTo>
                <a:lnTo>
                  <a:pt x="6330899" y="1259585"/>
                </a:lnTo>
                <a:lnTo>
                  <a:pt x="6298233" y="1286536"/>
                </a:lnTo>
                <a:lnTo>
                  <a:pt x="6260739" y="1306885"/>
                </a:lnTo>
                <a:lnTo>
                  <a:pt x="6219304" y="1319745"/>
                </a:lnTo>
                <a:lnTo>
                  <a:pt x="6174816" y="1324228"/>
                </a:lnTo>
                <a:lnTo>
                  <a:pt x="220713" y="1324228"/>
                </a:lnTo>
                <a:lnTo>
                  <a:pt x="176232" y="1319745"/>
                </a:lnTo>
                <a:lnTo>
                  <a:pt x="134802" y="1306885"/>
                </a:lnTo>
                <a:lnTo>
                  <a:pt x="97311" y="1286536"/>
                </a:lnTo>
                <a:lnTo>
                  <a:pt x="64646" y="1259585"/>
                </a:lnTo>
                <a:lnTo>
                  <a:pt x="37694" y="1226920"/>
                </a:lnTo>
                <a:lnTo>
                  <a:pt x="17345" y="1189426"/>
                </a:lnTo>
                <a:lnTo>
                  <a:pt x="4484" y="1147991"/>
                </a:lnTo>
                <a:lnTo>
                  <a:pt x="0" y="1103502"/>
                </a:lnTo>
                <a:lnTo>
                  <a:pt x="0" y="2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1163" y="3558667"/>
            <a:ext cx="4474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Защита </a:t>
            </a:r>
            <a:r>
              <a:rPr sz="2400" b="1" spc="-5" dirty="0">
                <a:latin typeface="Calibri"/>
                <a:cs typeface="Calibri"/>
              </a:rPr>
              <a:t>персональных данных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4060" y="3924427"/>
            <a:ext cx="178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предприятии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72" y="577341"/>
            <a:ext cx="73914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  <a:spcBef>
                <a:spcPts val="105"/>
              </a:spcBef>
            </a:pPr>
            <a:r>
              <a:rPr sz="2000" spc="-30" dirty="0"/>
              <a:t>ЗАЧЕМ </a:t>
            </a:r>
            <a:r>
              <a:rPr sz="2000" spc="-10" dirty="0"/>
              <a:t>НАДО </a:t>
            </a:r>
            <a:r>
              <a:rPr sz="2000" spc="-35" dirty="0"/>
              <a:t>ТРАТИТЬ </a:t>
            </a:r>
            <a:r>
              <a:rPr sz="2000" spc="-5" dirty="0"/>
              <a:t>СИЛЫ </a:t>
            </a:r>
            <a:r>
              <a:rPr sz="2000" dirty="0"/>
              <a:t>И </a:t>
            </a:r>
            <a:r>
              <a:rPr sz="2000" spc="-15" dirty="0"/>
              <a:t>СРЕДСТВА </a:t>
            </a:r>
            <a:r>
              <a:rPr sz="2000" dirty="0"/>
              <a:t>НА </a:t>
            </a:r>
            <a:r>
              <a:rPr sz="2000" spc="-5" dirty="0"/>
              <a:t>СОЗДАНИЕ СИСТЕМЫ  ЗАЩИТЫ ПЕРСОНАЛЬНЫХ ДАННЫХ </a:t>
            </a:r>
            <a:r>
              <a:rPr sz="2000" dirty="0"/>
              <a:t>НА</a:t>
            </a:r>
            <a:r>
              <a:rPr sz="2000" spc="-5" dirty="0"/>
              <a:t> ПРЕДПРИЯТИИ?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3564" y="1945513"/>
            <a:ext cx="7920863" cy="328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356" y="304801"/>
            <a:ext cx="7041286" cy="381000"/>
          </a:xfrm>
        </p:spPr>
        <p:txBody>
          <a:bodyPr/>
          <a:lstStyle/>
          <a:p>
            <a:pPr algn="ctr"/>
            <a:r>
              <a:rPr lang="ru-RU" sz="2000" dirty="0" smtClean="0"/>
              <a:t>Трудовой кодекс РФ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762000"/>
            <a:ext cx="7637780" cy="6432530"/>
          </a:xfrm>
        </p:spPr>
        <p:txBody>
          <a:bodyPr/>
          <a:lstStyle/>
          <a:p>
            <a:pPr algn="ctr"/>
            <a:r>
              <a:rPr lang="ru-RU" sz="1500" b="1" dirty="0"/>
              <a:t>Статья 86. Общие требования при обработке персональных данных работника и гарантии их </a:t>
            </a:r>
            <a:r>
              <a:rPr lang="ru-RU" sz="1500" b="1" dirty="0" smtClean="0"/>
              <a:t>защиты</a:t>
            </a:r>
            <a:endParaRPr lang="ru-RU" sz="1500" b="1" dirty="0"/>
          </a:p>
          <a:p>
            <a:r>
              <a:rPr lang="ru-RU" sz="1500" dirty="0"/>
              <a:t> </a:t>
            </a:r>
          </a:p>
          <a:p>
            <a:pPr algn="just"/>
            <a:r>
              <a:rPr lang="ru-RU" sz="1500" dirty="0"/>
              <a:t>В целях обеспечения прав и свобод человека и гражданина работодатель и его представители при обработке персональных данных работника обязаны соблюдать следующие общие требования:</a:t>
            </a:r>
          </a:p>
          <a:p>
            <a:pPr marL="342900" indent="-342900" algn="just">
              <a:buAutoNum type="arabicParenR"/>
            </a:pPr>
            <a:r>
              <a:rPr lang="ru-RU" sz="1500" dirty="0" smtClean="0"/>
              <a:t>обработка </a:t>
            </a:r>
            <a:r>
              <a:rPr lang="ru-RU" sz="1500" dirty="0"/>
              <a:t>персональных данных работника может осуществляться исключительно в целях обеспечения соблюдения законов и иных нормативных правовых актов, содействия работникам в трудоустройстве, получении образования и продвижении по службе, обеспечения личной безопасности работников, контроля количества и качества выполняемой работы и обеспечения сохранности </a:t>
            </a:r>
            <a:r>
              <a:rPr lang="ru-RU" sz="1500" dirty="0" smtClean="0"/>
              <a:t>имущества;</a:t>
            </a:r>
          </a:p>
          <a:p>
            <a:pPr marL="342900" indent="-342900" algn="just">
              <a:buAutoNum type="arabicParenR"/>
            </a:pPr>
            <a:r>
              <a:rPr lang="ru-RU" sz="1500" dirty="0" smtClean="0"/>
              <a:t>при </a:t>
            </a:r>
            <a:r>
              <a:rPr lang="ru-RU" sz="1500" dirty="0"/>
              <a:t>определении объема и содержания обрабатываемых персональных данных работника работодатель должен руководствоваться Конституцией Российской Федерации, настоящим Кодексом и иными федеральными </a:t>
            </a:r>
            <a:r>
              <a:rPr lang="ru-RU" sz="1500" dirty="0" smtClean="0"/>
              <a:t>законами;</a:t>
            </a:r>
          </a:p>
          <a:p>
            <a:pPr marL="342900" indent="-342900" algn="just">
              <a:buAutoNum type="arabicParenR"/>
            </a:pPr>
            <a:r>
              <a:rPr lang="ru-RU" sz="1500" dirty="0" smtClean="0"/>
              <a:t> </a:t>
            </a:r>
            <a:r>
              <a:rPr lang="ru-RU" sz="1500" dirty="0"/>
              <a:t>все персональные данные работника следует получать у него самого. Если персональные данные работника возможно получить только у третьей стороны, то работник должен быть уведомлен об этом заранее и от него должно быть получено письменное согласие. Работодатель должен сообщить работнику о целях, предполагаемых источниках и способах получения персональных данных, а также о характере подлежащих получению персональных данных и последствиях отказа работника дать письменное согласие на их </a:t>
            </a:r>
            <a:r>
              <a:rPr lang="ru-RU" sz="1500" dirty="0" smtClean="0"/>
              <a:t>получение;</a:t>
            </a:r>
          </a:p>
          <a:p>
            <a:pPr marL="342900" indent="-342900" algn="just">
              <a:buAutoNum type="arabicParenR"/>
            </a:pPr>
            <a:r>
              <a:rPr lang="ru-RU" sz="1500" dirty="0" smtClean="0"/>
              <a:t>работодатель </a:t>
            </a:r>
            <a:r>
              <a:rPr lang="ru-RU" sz="1500" dirty="0"/>
              <a:t>не имеет права получать и обрабатывать сведения о работнике, относящиеся в соответствии с законодательством Российской Федерации в области персональных данных к специальным категориям персональных данных, за исключением случаев, предусмотренных настоящим Кодексом и другими федеральными законами;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4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299" y="1143000"/>
            <a:ext cx="7637780" cy="5386090"/>
          </a:xfrm>
        </p:spPr>
        <p:txBody>
          <a:bodyPr/>
          <a:lstStyle/>
          <a:p>
            <a:pPr algn="just"/>
            <a:r>
              <a:rPr lang="ru-RU" sz="1600" dirty="0" smtClean="0"/>
              <a:t>5) </a:t>
            </a:r>
            <a:r>
              <a:rPr lang="ru-RU" sz="1600" dirty="0"/>
              <a:t>работодатель не имеет права получать и обрабатывать персональные данные работника о его членстве в общественных объединениях или его профсоюзной деятельности, за исключением случаев, предусмотренных настоящим Кодексом или иными федеральными законами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6) при принятии решений, затрагивающих интересы работника, работодатель не имеет права основываться на персональных данных работника, полученных исключительно в результате их автоматизированной обработки или электронного получения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7) защита персональных данных работника от неправомерного их использования или утраты должна быть обеспечена работодателем за счет его средств в порядке, установленном настоящим Кодексом и иными федеральными законами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8) работники и их представители должны быть ознакомлены под роспись с документами работодателя, устанавливающими порядок обработки персональных данных работников, а также об их правах и обязанностях в этой области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9) работники не должны отказываться от своих прав на сохранение и защиту тайны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10) работодатели, работники и их представители должны совместно вырабатывать меры защиты персональных данных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0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356" y="304800"/>
            <a:ext cx="7041286" cy="762000"/>
          </a:xfrm>
        </p:spPr>
        <p:txBody>
          <a:bodyPr/>
          <a:lstStyle/>
          <a:p>
            <a:pPr algn="ctr"/>
            <a:r>
              <a:rPr lang="ru-RU" dirty="0"/>
              <a:t>Статья 88. Передача персональных данных работника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458200" cy="5386090"/>
          </a:xfrm>
        </p:spPr>
        <p:txBody>
          <a:bodyPr/>
          <a:lstStyle/>
          <a:p>
            <a:pPr algn="just"/>
            <a:r>
              <a:rPr lang="ru-RU" sz="1600" dirty="0" smtClean="0"/>
              <a:t>	При </a:t>
            </a:r>
            <a:r>
              <a:rPr lang="ru-RU" sz="1600" dirty="0"/>
              <a:t>передаче персональных данных работника работодатель должен соблюдать следующие требования: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сообщать персональные данные работника третьей стороне без письменного согласия работника, за исключением случаев, когда это необходимо в целях предупреждения угрозы жизни и здоровью работника, а также в других случаях, предусмотренных настоящим Кодексом или иными федеральными </a:t>
            </a:r>
            <a:r>
              <a:rPr lang="ru-RU" sz="1600" dirty="0" smtClean="0"/>
              <a:t>законами;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сообщать персональные данные работника в коммерческих целях без его письменного </a:t>
            </a:r>
            <a:r>
              <a:rPr lang="ru-RU" sz="1600" dirty="0" smtClean="0"/>
              <a:t>согласия;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предупредить </a:t>
            </a:r>
            <a:r>
              <a:rPr lang="ru-RU" sz="1600" dirty="0"/>
              <a:t>лиц, получающих персональные данные работника, о том, что эти данные могут быть использованы лишь в целях, для которых они сообщены, и требовать от этих лиц подтверждения того, что это правило соблюдено. Лица, получающие персональные данные работника, обязаны соблюдать режим секретности (конфиденциальности).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осуществлять </a:t>
            </a:r>
            <a:r>
              <a:rPr lang="ru-RU" sz="1600" dirty="0"/>
              <a:t>передачу персональных данных работника в пределах одной организации, у одного индивидуального предпринимателя в соответствии с локальным нормативным актом, с которым работник должен быть ознакомлен под </a:t>
            </a:r>
            <a:r>
              <a:rPr lang="ru-RU" sz="1600" dirty="0" smtClean="0"/>
              <a:t>роспись;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разрешать </a:t>
            </a:r>
            <a:r>
              <a:rPr lang="ru-RU" sz="1600" dirty="0"/>
              <a:t>доступ к персональным данным работников только специально уполномоченным лицам, при этом указанные лица должны иметь право получать только те персональные данные работника, которые необходимы для выполнения конкретных </a:t>
            </a:r>
            <a:r>
              <a:rPr lang="ru-RU" sz="1600" dirty="0" smtClean="0"/>
              <a:t>функций;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запрашивать информацию о состоянии здоровья работника, за исключением тех сведений, которые относятся к вопросу о возможности выполнения работником трудовой функции;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3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356" y="655143"/>
            <a:ext cx="7406844" cy="640257"/>
          </a:xfrm>
        </p:spPr>
        <p:txBody>
          <a:bodyPr/>
          <a:lstStyle/>
          <a:p>
            <a:pPr algn="ctr"/>
            <a:r>
              <a:rPr lang="ru-RU" sz="2000" dirty="0"/>
              <a:t>Статья 90. Ответственность за нарушение норм, регулирующих обработку и защиту персональных данных работника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299" y="1647266"/>
            <a:ext cx="7637780" cy="353943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/>
              <a:t>Лица</a:t>
            </a:r>
            <a:r>
              <a:rPr lang="ru-RU" sz="2000" dirty="0"/>
              <a:t>, виновные в нарушении положений законодательства Российской Федерации в области персональных данных при обработке персональных данных работника, </a:t>
            </a:r>
            <a:r>
              <a:rPr lang="ru-RU" sz="2000" dirty="0" smtClean="0"/>
              <a:t>привлекаются к  </a:t>
            </a:r>
          </a:p>
          <a:p>
            <a:pPr algn="just"/>
            <a:r>
              <a:rPr lang="ru-RU" sz="2000" dirty="0" smtClean="0"/>
              <a:t>-    дисциплинарной </a:t>
            </a:r>
          </a:p>
          <a:p>
            <a:pPr algn="just"/>
            <a:r>
              <a:rPr lang="ru-RU" sz="2000" dirty="0" smtClean="0"/>
              <a:t>-    материальной </a:t>
            </a:r>
            <a:r>
              <a:rPr lang="ru-RU" sz="2000" dirty="0"/>
              <a:t>ответственности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гражданско-правовой</a:t>
            </a:r>
            <a:r>
              <a:rPr lang="ru-RU" sz="2000" dirty="0"/>
              <a:t>,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административной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уголовной ответственности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6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1964" y="577341"/>
            <a:ext cx="50088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ЭТАПЫ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СОЗДАНИЯ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СИСТЕМЫ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ЗАЩИТЫ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ПЕРСОНАЛЬНЫХ ДАННЫХ НА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ПРЕДПРИЯТИИ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274" y="1413918"/>
            <a:ext cx="7404506" cy="50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711" y="361441"/>
            <a:ext cx="2472309" cy="358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538" y="4167885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3293871"/>
            <a:ext cx="6697345" cy="1324610"/>
          </a:xfrm>
          <a:custGeom>
            <a:avLst/>
            <a:gdLst/>
            <a:ahLst/>
            <a:cxnLst/>
            <a:rect l="l" t="t" r="r" b="b"/>
            <a:pathLst>
              <a:path w="6697345" h="1324610">
                <a:moveTo>
                  <a:pt x="6476047" y="0"/>
                </a:moveTo>
                <a:lnTo>
                  <a:pt x="220713" y="0"/>
                </a:lnTo>
                <a:lnTo>
                  <a:pt x="176228" y="4483"/>
                </a:lnTo>
                <a:lnTo>
                  <a:pt x="134797" y="17343"/>
                </a:lnTo>
                <a:lnTo>
                  <a:pt x="97305" y="37692"/>
                </a:lnTo>
                <a:lnTo>
                  <a:pt x="64641" y="64642"/>
                </a:lnTo>
                <a:lnTo>
                  <a:pt x="37691" y="97308"/>
                </a:lnTo>
                <a:lnTo>
                  <a:pt x="17343" y="134802"/>
                </a:lnTo>
                <a:lnTo>
                  <a:pt x="4483" y="176237"/>
                </a:lnTo>
                <a:lnTo>
                  <a:pt x="0" y="220725"/>
                </a:lnTo>
                <a:lnTo>
                  <a:pt x="0" y="1103502"/>
                </a:lnTo>
                <a:lnTo>
                  <a:pt x="4483" y="1147991"/>
                </a:lnTo>
                <a:lnTo>
                  <a:pt x="17343" y="1189426"/>
                </a:lnTo>
                <a:lnTo>
                  <a:pt x="37691" y="1226920"/>
                </a:lnTo>
                <a:lnTo>
                  <a:pt x="64641" y="1259585"/>
                </a:lnTo>
                <a:lnTo>
                  <a:pt x="97305" y="1286536"/>
                </a:lnTo>
                <a:lnTo>
                  <a:pt x="134797" y="1306885"/>
                </a:lnTo>
                <a:lnTo>
                  <a:pt x="176228" y="1319745"/>
                </a:lnTo>
                <a:lnTo>
                  <a:pt x="220713" y="1324228"/>
                </a:lnTo>
                <a:lnTo>
                  <a:pt x="6476047" y="1324228"/>
                </a:lnTo>
                <a:lnTo>
                  <a:pt x="6520536" y="1319745"/>
                </a:lnTo>
                <a:lnTo>
                  <a:pt x="6561970" y="1306885"/>
                </a:lnTo>
                <a:lnTo>
                  <a:pt x="6599464" y="1286536"/>
                </a:lnTo>
                <a:lnTo>
                  <a:pt x="6632130" y="1259585"/>
                </a:lnTo>
                <a:lnTo>
                  <a:pt x="6659081" y="1226920"/>
                </a:lnTo>
                <a:lnTo>
                  <a:pt x="6679430" y="1189426"/>
                </a:lnTo>
                <a:lnTo>
                  <a:pt x="6692289" y="1147991"/>
                </a:lnTo>
                <a:lnTo>
                  <a:pt x="6696773" y="1103502"/>
                </a:lnTo>
                <a:lnTo>
                  <a:pt x="6696773" y="220725"/>
                </a:lnTo>
                <a:lnTo>
                  <a:pt x="6692289" y="176237"/>
                </a:lnTo>
                <a:lnTo>
                  <a:pt x="6679430" y="134802"/>
                </a:lnTo>
                <a:lnTo>
                  <a:pt x="6659081" y="97308"/>
                </a:lnTo>
                <a:lnTo>
                  <a:pt x="6632130" y="64642"/>
                </a:lnTo>
                <a:lnTo>
                  <a:pt x="6599464" y="37692"/>
                </a:lnTo>
                <a:lnTo>
                  <a:pt x="6561970" y="17343"/>
                </a:lnTo>
                <a:lnTo>
                  <a:pt x="6520536" y="4483"/>
                </a:lnTo>
                <a:lnTo>
                  <a:pt x="6476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293871"/>
            <a:ext cx="6697345" cy="1324610"/>
          </a:xfrm>
          <a:custGeom>
            <a:avLst/>
            <a:gdLst/>
            <a:ahLst/>
            <a:cxnLst/>
            <a:rect l="l" t="t" r="r" b="b"/>
            <a:pathLst>
              <a:path w="6697345" h="1324610">
                <a:moveTo>
                  <a:pt x="0" y="220725"/>
                </a:moveTo>
                <a:lnTo>
                  <a:pt x="4483" y="176237"/>
                </a:lnTo>
                <a:lnTo>
                  <a:pt x="17343" y="134802"/>
                </a:lnTo>
                <a:lnTo>
                  <a:pt x="37691" y="97308"/>
                </a:lnTo>
                <a:lnTo>
                  <a:pt x="64641" y="64642"/>
                </a:lnTo>
                <a:lnTo>
                  <a:pt x="97305" y="37692"/>
                </a:lnTo>
                <a:lnTo>
                  <a:pt x="134797" y="17343"/>
                </a:lnTo>
                <a:lnTo>
                  <a:pt x="176228" y="4483"/>
                </a:lnTo>
                <a:lnTo>
                  <a:pt x="220713" y="0"/>
                </a:lnTo>
                <a:lnTo>
                  <a:pt x="6476047" y="0"/>
                </a:lnTo>
                <a:lnTo>
                  <a:pt x="6520536" y="4483"/>
                </a:lnTo>
                <a:lnTo>
                  <a:pt x="6561970" y="17343"/>
                </a:lnTo>
                <a:lnTo>
                  <a:pt x="6599464" y="37692"/>
                </a:lnTo>
                <a:lnTo>
                  <a:pt x="6632130" y="64642"/>
                </a:lnTo>
                <a:lnTo>
                  <a:pt x="6659081" y="97308"/>
                </a:lnTo>
                <a:lnTo>
                  <a:pt x="6679430" y="134802"/>
                </a:lnTo>
                <a:lnTo>
                  <a:pt x="6692289" y="176237"/>
                </a:lnTo>
                <a:lnTo>
                  <a:pt x="6696773" y="220725"/>
                </a:lnTo>
                <a:lnTo>
                  <a:pt x="6696773" y="1103502"/>
                </a:lnTo>
                <a:lnTo>
                  <a:pt x="6692289" y="1147991"/>
                </a:lnTo>
                <a:lnTo>
                  <a:pt x="6679430" y="1189426"/>
                </a:lnTo>
                <a:lnTo>
                  <a:pt x="6659081" y="1226920"/>
                </a:lnTo>
                <a:lnTo>
                  <a:pt x="6632130" y="1259585"/>
                </a:lnTo>
                <a:lnTo>
                  <a:pt x="6599464" y="1286536"/>
                </a:lnTo>
                <a:lnTo>
                  <a:pt x="6561970" y="1306885"/>
                </a:lnTo>
                <a:lnTo>
                  <a:pt x="6520536" y="1319745"/>
                </a:lnTo>
                <a:lnTo>
                  <a:pt x="6476047" y="1324228"/>
                </a:lnTo>
                <a:lnTo>
                  <a:pt x="220713" y="1324228"/>
                </a:lnTo>
                <a:lnTo>
                  <a:pt x="176228" y="1319745"/>
                </a:lnTo>
                <a:lnTo>
                  <a:pt x="134797" y="1306885"/>
                </a:lnTo>
                <a:lnTo>
                  <a:pt x="97305" y="1286536"/>
                </a:lnTo>
                <a:lnTo>
                  <a:pt x="64641" y="1259585"/>
                </a:lnTo>
                <a:lnTo>
                  <a:pt x="37691" y="1226920"/>
                </a:lnTo>
                <a:lnTo>
                  <a:pt x="17343" y="1189426"/>
                </a:lnTo>
                <a:lnTo>
                  <a:pt x="4483" y="1147991"/>
                </a:lnTo>
                <a:lnTo>
                  <a:pt x="0" y="1103502"/>
                </a:lnTo>
                <a:lnTo>
                  <a:pt x="0" y="220725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559" y="3558667"/>
            <a:ext cx="6252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Ответственность </a:t>
            </a:r>
            <a:r>
              <a:rPr sz="2400" b="1" dirty="0">
                <a:latin typeface="Calibri"/>
                <a:cs typeface="Calibri"/>
              </a:rPr>
              <a:t>за </a:t>
            </a:r>
            <a:r>
              <a:rPr sz="2400" b="1" spc="-10" dirty="0">
                <a:latin typeface="Calibri"/>
                <a:cs typeface="Calibri"/>
              </a:rPr>
              <a:t>нарушение </a:t>
            </a:r>
            <a:r>
              <a:rPr sz="2400" b="1" spc="-5" dirty="0">
                <a:latin typeface="Calibri"/>
                <a:cs typeface="Calibri"/>
              </a:rPr>
              <a:t>правил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защиты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308" y="3924427"/>
            <a:ext cx="524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персональных данных на </a:t>
            </a:r>
            <a:r>
              <a:rPr sz="2400" b="1" spc="-10" dirty="0">
                <a:latin typeface="Calibri"/>
                <a:cs typeface="Calibri"/>
              </a:rPr>
              <a:t>предприятии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37" y="1448777"/>
            <a:ext cx="6498590" cy="45726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891540" indent="-343535">
              <a:lnSpc>
                <a:spcPct val="100000"/>
              </a:lnSpc>
              <a:buAutoNum type="arabicPeriod"/>
              <a:tabLst>
                <a:tab pos="891540" algn="l"/>
                <a:tab pos="892175" algn="l"/>
              </a:tabLst>
            </a:pPr>
            <a:r>
              <a:rPr sz="2000" dirty="0">
                <a:latin typeface="Calibri"/>
                <a:cs typeface="Calibri"/>
              </a:rPr>
              <a:t>Право </a:t>
            </a:r>
            <a:r>
              <a:rPr sz="2000" spc="-5" dirty="0">
                <a:latin typeface="Calibri"/>
                <a:cs typeface="Calibri"/>
              </a:rPr>
              <a:t>личности </a:t>
            </a:r>
            <a:r>
              <a:rPr sz="2000" dirty="0">
                <a:latin typeface="Calibri"/>
                <a:cs typeface="Calibri"/>
              </a:rPr>
              <a:t>на защиту </a:t>
            </a:r>
            <a:r>
              <a:rPr sz="2000" spc="-5" dirty="0">
                <a:latin typeface="Calibri"/>
                <a:cs typeface="Calibri"/>
              </a:rPr>
              <a:t>персональных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данных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 dirty="0">
              <a:latin typeface="Calibri"/>
              <a:cs typeface="Calibri"/>
            </a:endParaRPr>
          </a:p>
          <a:p>
            <a:pPr marL="891540" indent="-343535">
              <a:lnSpc>
                <a:spcPct val="100000"/>
              </a:lnSpc>
              <a:buAutoNum type="arabicPeriod"/>
              <a:tabLst>
                <a:tab pos="891540" algn="l"/>
                <a:tab pos="892175" algn="l"/>
              </a:tabLst>
            </a:pPr>
            <a:r>
              <a:rPr sz="2000" spc="-5" dirty="0">
                <a:latin typeface="Calibri"/>
                <a:cs typeface="Calibri"/>
              </a:rPr>
              <a:t>Система </a:t>
            </a:r>
            <a:r>
              <a:rPr sz="2000" dirty="0">
                <a:latin typeface="Calibri"/>
                <a:cs typeface="Calibri"/>
              </a:rPr>
              <a:t>защиты </a:t>
            </a:r>
            <a:r>
              <a:rPr sz="2000" spc="-5" dirty="0">
                <a:latin typeface="Calibri"/>
                <a:cs typeface="Calibri"/>
              </a:rPr>
              <a:t>персональных данных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</a:p>
          <a:p>
            <a:pPr marL="89154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Российской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Федерации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891540" indent="-343535">
              <a:lnSpc>
                <a:spcPct val="100000"/>
              </a:lnSpc>
              <a:buAutoNum type="arabicPeriod" startAt="3"/>
              <a:tabLst>
                <a:tab pos="891540" algn="l"/>
                <a:tab pos="892175" algn="l"/>
              </a:tabLst>
            </a:pPr>
            <a:r>
              <a:rPr sz="2000" spc="-5" dirty="0">
                <a:latin typeface="Calibri"/>
                <a:cs typeface="Calibri"/>
              </a:rPr>
              <a:t>Защита персональных данных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предприятии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 startAt="3"/>
            </a:pPr>
            <a:endParaRPr sz="1950" dirty="0">
              <a:latin typeface="Calibri"/>
              <a:cs typeface="Calibri"/>
            </a:endParaRPr>
          </a:p>
          <a:p>
            <a:pPr marL="891540" indent="-343535">
              <a:lnSpc>
                <a:spcPct val="100000"/>
              </a:lnSpc>
              <a:buAutoNum type="arabicPeriod" startAt="3"/>
              <a:tabLst>
                <a:tab pos="891540" algn="l"/>
                <a:tab pos="892175" algn="l"/>
              </a:tabLst>
            </a:pPr>
            <a:r>
              <a:rPr sz="2000" spc="-5" dirty="0">
                <a:latin typeface="Calibri"/>
                <a:cs typeface="Calibri"/>
              </a:rPr>
              <a:t>Ответственность </a:t>
            </a:r>
            <a:r>
              <a:rPr sz="2000" dirty="0">
                <a:latin typeface="Calibri"/>
                <a:cs typeface="Calibri"/>
              </a:rPr>
              <a:t>за нарушение правил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защиты</a:t>
            </a:r>
          </a:p>
          <a:p>
            <a:pPr marL="89154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персональных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данных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891540" indent="-34353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891540" algn="l"/>
                <a:tab pos="892175" algn="l"/>
              </a:tabLst>
            </a:pPr>
            <a:r>
              <a:rPr sz="2000" spc="-5" dirty="0">
                <a:latin typeface="Calibri"/>
                <a:cs typeface="Calibri"/>
              </a:rPr>
              <a:t>Библиография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0567" y="477392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mbria"/>
                <a:cs typeface="Cambria"/>
              </a:rPr>
              <a:t>План</a:t>
            </a:r>
            <a:endParaRPr sz="1800" b="1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6045" y="332613"/>
            <a:ext cx="1541272" cy="223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170" y="584453"/>
            <a:ext cx="787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РИСКИ </a:t>
            </a:r>
            <a:r>
              <a:rPr spc="-10" dirty="0"/>
              <a:t>НЕИСПОЛНЕНИЯ ТРЕБОВАНИЙ</a:t>
            </a:r>
            <a:r>
              <a:rPr spc="10" dirty="0"/>
              <a:t> </a:t>
            </a:r>
            <a:r>
              <a:rPr spc="-25" dirty="0"/>
              <a:t>ЗАКОНОДАТЕЛЬСТВА</a:t>
            </a:r>
          </a:p>
        </p:txBody>
      </p:sp>
      <p:sp>
        <p:nvSpPr>
          <p:cNvPr id="3" name="object 3"/>
          <p:cNvSpPr/>
          <p:nvPr/>
        </p:nvSpPr>
        <p:spPr>
          <a:xfrm>
            <a:off x="611555" y="1617494"/>
            <a:ext cx="7780741" cy="441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584453"/>
            <a:ext cx="254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ОТВЕТСТВЕННОСТЬ</a:t>
            </a:r>
          </a:p>
        </p:txBody>
      </p:sp>
      <p:sp>
        <p:nvSpPr>
          <p:cNvPr id="3" name="object 3"/>
          <p:cNvSpPr/>
          <p:nvPr/>
        </p:nvSpPr>
        <p:spPr>
          <a:xfrm>
            <a:off x="719569" y="1412836"/>
            <a:ext cx="7775465" cy="484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241" y="369570"/>
            <a:ext cx="254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ОТВЕТСТВЕННОСТЬ</a:t>
            </a:r>
          </a:p>
        </p:txBody>
      </p:sp>
      <p:sp>
        <p:nvSpPr>
          <p:cNvPr id="3" name="object 3"/>
          <p:cNvSpPr/>
          <p:nvPr/>
        </p:nvSpPr>
        <p:spPr>
          <a:xfrm>
            <a:off x="1372333" y="1536351"/>
            <a:ext cx="6569107" cy="495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0716" y="1146429"/>
            <a:ext cx="378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Ст</a:t>
            </a:r>
            <a:r>
              <a:rPr sz="1000" b="1" spc="-5" dirty="0">
                <a:latin typeface="Calibri"/>
                <a:cs typeface="Calibri"/>
              </a:rPr>
              <a:t>а</a:t>
            </a:r>
            <a:r>
              <a:rPr sz="1000" b="1" spc="-10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ья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0847" y="1058417"/>
            <a:ext cx="7620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Н</a:t>
            </a:r>
            <a:r>
              <a:rPr sz="1000" b="1" spc="-5" dirty="0">
                <a:latin typeface="Calibri"/>
                <a:cs typeface="Calibri"/>
              </a:rPr>
              <a:t>ор</a:t>
            </a:r>
            <a:r>
              <a:rPr sz="1000" b="1" spc="-10" dirty="0">
                <a:latin typeface="Calibri"/>
                <a:cs typeface="Calibri"/>
              </a:rPr>
              <a:t>ма</a:t>
            </a:r>
            <a:r>
              <a:rPr sz="1000" b="1" spc="-15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-10" dirty="0">
                <a:latin typeface="Calibri"/>
                <a:cs typeface="Calibri"/>
              </a:rPr>
              <a:t>вн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-  правовой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акт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7972" y="1135506"/>
            <a:ext cx="657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Нарушение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8297" y="1125728"/>
            <a:ext cx="1778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Максимальная мера </a:t>
            </a:r>
            <a:r>
              <a:rPr sz="1000" b="1" spc="-10" dirty="0">
                <a:latin typeface="Calibri"/>
                <a:cs typeface="Calibri"/>
              </a:rPr>
              <a:t>наказания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241" y="369570"/>
            <a:ext cx="254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ОТВЕТСТВЕННОСТЬ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716" y="1146429"/>
            <a:ext cx="378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Ст</a:t>
            </a:r>
            <a:r>
              <a:rPr sz="1000" b="1" spc="-5" dirty="0">
                <a:latin typeface="Calibri"/>
                <a:cs typeface="Calibri"/>
              </a:rPr>
              <a:t>а</a:t>
            </a:r>
            <a:r>
              <a:rPr sz="1000" b="1" spc="-10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ья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0847" y="1058417"/>
            <a:ext cx="7620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Н</a:t>
            </a:r>
            <a:r>
              <a:rPr sz="1000" b="1" spc="-5" dirty="0">
                <a:latin typeface="Calibri"/>
                <a:cs typeface="Calibri"/>
              </a:rPr>
              <a:t>ор</a:t>
            </a:r>
            <a:r>
              <a:rPr sz="1000" b="1" spc="-10" dirty="0">
                <a:latin typeface="Calibri"/>
                <a:cs typeface="Calibri"/>
              </a:rPr>
              <a:t>ма</a:t>
            </a:r>
            <a:r>
              <a:rPr sz="1000" b="1" spc="-15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-10" dirty="0">
                <a:latin typeface="Calibri"/>
                <a:cs typeface="Calibri"/>
              </a:rPr>
              <a:t>вн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-  правовой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акт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972" y="1135506"/>
            <a:ext cx="657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Нарушение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8297" y="1125728"/>
            <a:ext cx="1778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Максимальная мера </a:t>
            </a:r>
            <a:r>
              <a:rPr sz="1000" b="1" spc="-10" dirty="0">
                <a:latin typeface="Calibri"/>
                <a:cs typeface="Calibri"/>
              </a:rPr>
              <a:t>наказания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5241" y="1756559"/>
            <a:ext cx="6909641" cy="415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3" y="399280"/>
            <a:ext cx="8840734" cy="645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556" y="521538"/>
            <a:ext cx="8353425" cy="6062345"/>
          </a:xfrm>
          <a:custGeom>
            <a:avLst/>
            <a:gdLst/>
            <a:ahLst/>
            <a:cxnLst/>
            <a:rect l="l" t="t" r="r" b="b"/>
            <a:pathLst>
              <a:path w="8353425" h="6062345">
                <a:moveTo>
                  <a:pt x="0" y="6062218"/>
                </a:moveTo>
                <a:lnTo>
                  <a:pt x="8352917" y="6062218"/>
                </a:lnTo>
                <a:lnTo>
                  <a:pt x="8352917" y="0"/>
                </a:lnTo>
                <a:lnTo>
                  <a:pt x="0" y="0"/>
                </a:lnTo>
                <a:lnTo>
                  <a:pt x="0" y="6062218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556" y="521538"/>
            <a:ext cx="8353425" cy="6062345"/>
          </a:xfrm>
          <a:custGeom>
            <a:avLst/>
            <a:gdLst/>
            <a:ahLst/>
            <a:cxnLst/>
            <a:rect l="l" t="t" r="r" b="b"/>
            <a:pathLst>
              <a:path w="8353425" h="6062345">
                <a:moveTo>
                  <a:pt x="0" y="6062218"/>
                </a:moveTo>
                <a:lnTo>
                  <a:pt x="8352917" y="6062218"/>
                </a:lnTo>
                <a:lnTo>
                  <a:pt x="8352917" y="0"/>
                </a:lnTo>
                <a:lnTo>
                  <a:pt x="0" y="0"/>
                </a:lnTo>
                <a:lnTo>
                  <a:pt x="0" y="60622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4214" y="697102"/>
            <a:ext cx="847788" cy="6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933" y="805561"/>
            <a:ext cx="2403475" cy="435609"/>
          </a:xfrm>
          <a:custGeom>
            <a:avLst/>
            <a:gdLst/>
            <a:ahLst/>
            <a:cxnLst/>
            <a:rect l="l" t="t" r="r" b="b"/>
            <a:pathLst>
              <a:path w="2403475" h="435609">
                <a:moveTo>
                  <a:pt x="0" y="435610"/>
                </a:moveTo>
                <a:lnTo>
                  <a:pt x="2402967" y="435610"/>
                </a:lnTo>
                <a:lnTo>
                  <a:pt x="2402967" y="0"/>
                </a:lnTo>
                <a:lnTo>
                  <a:pt x="0" y="0"/>
                </a:lnTo>
                <a:lnTo>
                  <a:pt x="0" y="43561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933" y="805561"/>
            <a:ext cx="2403475" cy="435609"/>
          </a:xfrm>
          <a:custGeom>
            <a:avLst/>
            <a:gdLst/>
            <a:ahLst/>
            <a:cxnLst/>
            <a:rect l="l" t="t" r="r" b="b"/>
            <a:pathLst>
              <a:path w="2403475" h="435609">
                <a:moveTo>
                  <a:pt x="0" y="435610"/>
                </a:moveTo>
                <a:lnTo>
                  <a:pt x="2402967" y="435610"/>
                </a:lnTo>
                <a:lnTo>
                  <a:pt x="2402967" y="0"/>
                </a:lnTo>
                <a:lnTo>
                  <a:pt x="0" y="0"/>
                </a:lnTo>
                <a:lnTo>
                  <a:pt x="0" y="43561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698" y="288112"/>
            <a:ext cx="14579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5" dirty="0">
                <a:solidFill>
                  <a:srgbClr val="000000"/>
                </a:solidFill>
                <a:latin typeface="Mistral"/>
                <a:cs typeface="Mistral"/>
              </a:rPr>
              <a:t>Кейс</a:t>
            </a:r>
            <a:endParaRPr sz="8000">
              <a:latin typeface="Mistral"/>
              <a:cs typeface="Mistr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7034" y="889761"/>
            <a:ext cx="3736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ЗАЩИТА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ПДН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СУДЕБНОЙ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ПРАКТИКЕ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1213" y="1433830"/>
            <a:ext cx="7200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2012 </a:t>
            </a:r>
            <a:r>
              <a:rPr sz="1400" spc="-35" dirty="0">
                <a:latin typeface="Calibri"/>
                <a:cs typeface="Calibri"/>
              </a:rPr>
              <a:t>г. </a:t>
            </a:r>
            <a:r>
              <a:rPr sz="1400" spc="-5" dirty="0">
                <a:latin typeface="Calibri"/>
                <a:cs typeface="Calibri"/>
              </a:rPr>
              <a:t>Ярославский </a:t>
            </a:r>
            <a:r>
              <a:rPr sz="1400" spc="-10" dirty="0">
                <a:latin typeface="Calibri"/>
                <a:cs typeface="Calibri"/>
              </a:rPr>
              <a:t>областной </a:t>
            </a:r>
            <a:r>
              <a:rPr sz="1400" spc="-20" dirty="0">
                <a:latin typeface="Calibri"/>
                <a:cs typeface="Calibri"/>
              </a:rPr>
              <a:t>суд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вынес </a:t>
            </a:r>
            <a:r>
              <a:rPr sz="1400" spc="-5" dirty="0">
                <a:latin typeface="Calibri"/>
                <a:cs typeface="Calibri"/>
              </a:rPr>
              <a:t>апелляционное </a:t>
            </a:r>
            <a:r>
              <a:rPr sz="1400" spc="-10" dirty="0">
                <a:latin typeface="Calibri"/>
                <a:cs typeface="Calibri"/>
              </a:rPr>
              <a:t>определение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жалобам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коммерческого </a:t>
            </a:r>
            <a:r>
              <a:rPr spc="-5" dirty="0"/>
              <a:t>банка «Юниаструм </a:t>
            </a:r>
            <a:r>
              <a:rPr dirty="0"/>
              <a:t>Банк» и </a:t>
            </a:r>
            <a:r>
              <a:rPr spc="-10" dirty="0"/>
              <a:t>коллекторского </a:t>
            </a:r>
            <a:r>
              <a:rPr spc="-5" dirty="0"/>
              <a:t>агентства «Морган </a:t>
            </a:r>
            <a:r>
              <a:rPr dirty="0"/>
              <a:t>энд </a:t>
            </a:r>
            <a:r>
              <a:rPr spc="-5" dirty="0"/>
              <a:t>Страут» </a:t>
            </a:r>
            <a:r>
              <a:rPr dirty="0"/>
              <a:t>на  решение </a:t>
            </a:r>
            <a:r>
              <a:rPr spc="-10" dirty="0"/>
              <a:t>Фрунзенского </a:t>
            </a:r>
            <a:r>
              <a:rPr spc="-5" dirty="0"/>
              <a:t>районного </a:t>
            </a:r>
            <a:r>
              <a:rPr spc="-15" dirty="0"/>
              <a:t>суда </a:t>
            </a:r>
            <a:r>
              <a:rPr spc="-35" dirty="0"/>
              <a:t>г. </a:t>
            </a:r>
            <a:r>
              <a:rPr spc="-5" dirty="0"/>
              <a:t>Ярославля. </a:t>
            </a:r>
            <a:r>
              <a:rPr spc="-20" dirty="0"/>
              <a:t>Суд </a:t>
            </a:r>
            <a:r>
              <a:rPr spc="-5" dirty="0"/>
              <a:t>первой инстанции признал незаконным  действия банка </a:t>
            </a:r>
            <a:r>
              <a:rPr dirty="0"/>
              <a:t>по </a:t>
            </a:r>
            <a:r>
              <a:rPr spc="-5" dirty="0"/>
              <a:t>передаче </a:t>
            </a:r>
            <a:r>
              <a:rPr dirty="0"/>
              <a:t>персональных </a:t>
            </a:r>
            <a:r>
              <a:rPr spc="-5" dirty="0"/>
              <a:t>данных </a:t>
            </a:r>
            <a:r>
              <a:rPr dirty="0"/>
              <a:t>гражданина </a:t>
            </a:r>
            <a:r>
              <a:rPr spc="-15" dirty="0"/>
              <a:t>«Григорьева» </a:t>
            </a:r>
            <a:r>
              <a:rPr spc="-10" dirty="0"/>
              <a:t>коллекторскому  </a:t>
            </a:r>
            <a:r>
              <a:rPr spc="-5" dirty="0"/>
              <a:t>агентству «Морган </a:t>
            </a:r>
            <a:r>
              <a:rPr dirty="0"/>
              <a:t>энд </a:t>
            </a:r>
            <a:r>
              <a:rPr spc="-5" dirty="0"/>
              <a:t>Стаут», обязал </a:t>
            </a:r>
            <a:r>
              <a:rPr spc="-10" dirty="0"/>
              <a:t>коллектора </a:t>
            </a:r>
            <a:r>
              <a:rPr spc="-5" dirty="0"/>
              <a:t>уничтожить персональные данные истца,  </a:t>
            </a:r>
            <a:r>
              <a:rPr spc="-10" dirty="0"/>
              <a:t>взыскал </a:t>
            </a:r>
            <a:r>
              <a:rPr dirty="0"/>
              <a:t>с </a:t>
            </a:r>
            <a:r>
              <a:rPr spc="-5" dirty="0"/>
              <a:t>банка </a:t>
            </a:r>
            <a:r>
              <a:rPr dirty="0"/>
              <a:t>и </a:t>
            </a:r>
            <a:r>
              <a:rPr spc="-10" dirty="0"/>
              <a:t>коллектора </a:t>
            </a:r>
            <a:r>
              <a:rPr spc="-5" dirty="0"/>
              <a:t>денежные </a:t>
            </a:r>
            <a:r>
              <a:rPr spc="-10" dirty="0"/>
              <a:t>средства </a:t>
            </a:r>
            <a:r>
              <a:rPr dirty="0"/>
              <a:t>в </a:t>
            </a:r>
            <a:r>
              <a:rPr spc="-10" dirty="0"/>
              <a:t>целях </a:t>
            </a:r>
            <a:r>
              <a:rPr dirty="0"/>
              <a:t>возмещения </a:t>
            </a:r>
            <a:r>
              <a:rPr spc="-5" dirty="0"/>
              <a:t>морального ущерба,  нанесенного </a:t>
            </a:r>
            <a:r>
              <a:rPr dirty="0"/>
              <a:t>гражданину </a:t>
            </a:r>
            <a:r>
              <a:rPr spc="-15" dirty="0"/>
              <a:t>«Григорьеву». </a:t>
            </a:r>
            <a:r>
              <a:rPr dirty="0"/>
              <a:t>В </a:t>
            </a:r>
            <a:r>
              <a:rPr spc="-5" dirty="0"/>
              <a:t>апелляционной жалобе «Юниаструм </a:t>
            </a:r>
            <a:r>
              <a:rPr dirty="0"/>
              <a:t>банк» </a:t>
            </a:r>
            <a:r>
              <a:rPr spc="-5" dirty="0"/>
              <a:t>поставил  </a:t>
            </a:r>
            <a:r>
              <a:rPr dirty="0"/>
              <a:t>вопрос об </a:t>
            </a:r>
            <a:r>
              <a:rPr spc="-5" dirty="0"/>
              <a:t>отмене решения районного </a:t>
            </a:r>
            <a:r>
              <a:rPr spc="-15" dirty="0"/>
              <a:t>суда </a:t>
            </a:r>
            <a:r>
              <a:rPr dirty="0"/>
              <a:t>и </a:t>
            </a:r>
            <a:r>
              <a:rPr spc="-5" dirty="0"/>
              <a:t>направлении </a:t>
            </a:r>
            <a:r>
              <a:rPr spc="-15" dirty="0"/>
              <a:t>дела </a:t>
            </a:r>
            <a:r>
              <a:rPr dirty="0"/>
              <a:t>на новое</a:t>
            </a:r>
            <a:r>
              <a:rPr spc="10" dirty="0"/>
              <a:t> </a:t>
            </a:r>
            <a:r>
              <a:rPr spc="-5" dirty="0"/>
              <a:t>рассмотрение.</a:t>
            </a:r>
          </a:p>
          <a:p>
            <a:pPr marL="12700" marR="5080" indent="435609">
              <a:lnSpc>
                <a:spcPct val="100000"/>
              </a:lnSpc>
            </a:pPr>
            <a:r>
              <a:rPr spc="-5" dirty="0"/>
              <a:t>Ярославский </a:t>
            </a:r>
            <a:r>
              <a:rPr spc="-10" dirty="0"/>
              <a:t>областной </a:t>
            </a:r>
            <a:r>
              <a:rPr spc="-5" dirty="0"/>
              <a:t>суд, рассмотрев апелляционные жалобы банка </a:t>
            </a:r>
            <a:r>
              <a:rPr dirty="0"/>
              <a:t>и </a:t>
            </a:r>
            <a:r>
              <a:rPr spc="-10" dirty="0"/>
              <a:t>коллекторского  </a:t>
            </a:r>
            <a:r>
              <a:rPr spc="-5" dirty="0"/>
              <a:t>агентства </a:t>
            </a:r>
            <a:r>
              <a:rPr dirty="0"/>
              <a:t>на решение </a:t>
            </a:r>
            <a:r>
              <a:rPr spc="-10" dirty="0"/>
              <a:t>Фрунзенского </a:t>
            </a:r>
            <a:r>
              <a:rPr spc="-5" dirty="0"/>
              <a:t>районного </a:t>
            </a:r>
            <a:r>
              <a:rPr spc="-15" dirty="0"/>
              <a:t>суда </a:t>
            </a:r>
            <a:r>
              <a:rPr spc="-35" dirty="0"/>
              <a:t>г. </a:t>
            </a:r>
            <a:r>
              <a:rPr spc="-5" dirty="0"/>
              <a:t>Ярославля, </a:t>
            </a:r>
            <a:r>
              <a:rPr dirty="0"/>
              <a:t>в </a:t>
            </a:r>
            <a:r>
              <a:rPr spc="-10" dirty="0"/>
              <a:t>удовлетворении </a:t>
            </a:r>
            <a:r>
              <a:rPr spc="-5" dirty="0"/>
              <a:t>жалобы  </a:t>
            </a:r>
            <a:r>
              <a:rPr spc="-10" dirty="0"/>
              <a:t>отказал. Областной </a:t>
            </a:r>
            <a:r>
              <a:rPr spc="-20" dirty="0"/>
              <a:t>суд</a:t>
            </a:r>
            <a:r>
              <a:rPr spc="275" dirty="0"/>
              <a:t> </a:t>
            </a:r>
            <a:r>
              <a:rPr spc="-10" dirty="0"/>
              <a:t>исходил </a:t>
            </a:r>
            <a:r>
              <a:rPr spc="-5" dirty="0"/>
              <a:t>из </a:t>
            </a:r>
            <a:r>
              <a:rPr spc="-10" dirty="0"/>
              <a:t>того, </a:t>
            </a:r>
            <a:r>
              <a:rPr spc="-5" dirty="0"/>
              <a:t>что </a:t>
            </a:r>
            <a:r>
              <a:rPr dirty="0"/>
              <a:t>банк </a:t>
            </a:r>
            <a:r>
              <a:rPr spc="-5" dirty="0"/>
              <a:t>предоставил </a:t>
            </a:r>
            <a:r>
              <a:rPr spc="-15" dirty="0"/>
              <a:t>«Григорьеву» </a:t>
            </a:r>
            <a:r>
              <a:rPr spc="-5" dirty="0"/>
              <a:t>потребительский  кредит </a:t>
            </a:r>
            <a:r>
              <a:rPr dirty="0"/>
              <a:t>на </a:t>
            </a:r>
            <a:r>
              <a:rPr spc="-5" dirty="0"/>
              <a:t>основании </a:t>
            </a:r>
            <a:r>
              <a:rPr spc="-10" dirty="0"/>
              <a:t>соответствующего </a:t>
            </a:r>
            <a:r>
              <a:rPr spc="-5" dirty="0"/>
              <a:t>договора. </a:t>
            </a:r>
            <a:r>
              <a:rPr dirty="0"/>
              <a:t>В </a:t>
            </a:r>
            <a:r>
              <a:rPr spc="-10" dirty="0"/>
              <a:t>связи </a:t>
            </a:r>
            <a:r>
              <a:rPr dirty="0"/>
              <a:t>с </a:t>
            </a:r>
            <a:r>
              <a:rPr spc="-10" dirty="0"/>
              <a:t>тем, </a:t>
            </a:r>
            <a:r>
              <a:rPr spc="-5" dirty="0"/>
              <a:t>что </a:t>
            </a:r>
            <a:r>
              <a:rPr dirty="0"/>
              <a:t>клиент </a:t>
            </a:r>
            <a:r>
              <a:rPr spc="-5" dirty="0"/>
              <a:t>перестал </a:t>
            </a:r>
            <a:r>
              <a:rPr spc="-10" dirty="0"/>
              <a:t>регулярно  </a:t>
            </a:r>
            <a:r>
              <a:rPr spc="-5" dirty="0"/>
              <a:t>выполнять свои </a:t>
            </a:r>
            <a:r>
              <a:rPr spc="-10" dirty="0"/>
              <a:t>обязательства </a:t>
            </a:r>
            <a:r>
              <a:rPr dirty="0"/>
              <a:t>по </a:t>
            </a:r>
            <a:r>
              <a:rPr spc="-5" dirty="0"/>
              <a:t>кредитному </a:t>
            </a:r>
            <a:r>
              <a:rPr spc="-10" dirty="0"/>
              <a:t>договору, </a:t>
            </a:r>
            <a:r>
              <a:rPr dirty="0"/>
              <a:t>банк </a:t>
            </a:r>
            <a:r>
              <a:rPr spc="-5" dirty="0"/>
              <a:t>передал </a:t>
            </a:r>
            <a:r>
              <a:rPr spc="-10" dirty="0"/>
              <a:t>его </a:t>
            </a:r>
            <a:r>
              <a:rPr dirty="0"/>
              <a:t>персональные </a:t>
            </a:r>
            <a:r>
              <a:rPr spc="-5" dirty="0"/>
              <a:t>данные </a:t>
            </a:r>
            <a:r>
              <a:rPr dirty="0"/>
              <a:t>в  </a:t>
            </a:r>
            <a:r>
              <a:rPr spc="-10" dirty="0"/>
              <a:t>коллекторское </a:t>
            </a:r>
            <a:r>
              <a:rPr spc="-5" dirty="0"/>
              <a:t>агентство для организации взыскания задолженности. </a:t>
            </a:r>
            <a:r>
              <a:rPr dirty="0"/>
              <a:t>При </a:t>
            </a:r>
            <a:r>
              <a:rPr spc="-10" dirty="0"/>
              <a:t>этом </a:t>
            </a:r>
            <a:r>
              <a:rPr b="1" dirty="0">
                <a:latin typeface="Calibri"/>
                <a:cs typeface="Calibri"/>
              </a:rPr>
              <a:t>в </a:t>
            </a:r>
            <a:r>
              <a:rPr b="1" spc="-10" dirty="0">
                <a:latin typeface="Calibri"/>
                <a:cs typeface="Calibri"/>
              </a:rPr>
              <a:t>кредитном  договоре </a:t>
            </a:r>
            <a:r>
              <a:rPr b="1" spc="-5" dirty="0">
                <a:latin typeface="Calibri"/>
                <a:cs typeface="Calibri"/>
              </a:rPr>
              <a:t>не было прописано </a:t>
            </a:r>
            <a:r>
              <a:rPr b="1" spc="-10" dirty="0">
                <a:latin typeface="Calibri"/>
                <a:cs typeface="Calibri"/>
              </a:rPr>
              <a:t>условие </a:t>
            </a:r>
            <a:r>
              <a:rPr b="1" dirty="0">
                <a:latin typeface="Calibri"/>
                <a:cs typeface="Calibri"/>
              </a:rPr>
              <a:t>о </a:t>
            </a:r>
            <a:r>
              <a:rPr b="1" spc="-10" dirty="0">
                <a:latin typeface="Calibri"/>
                <a:cs typeface="Calibri"/>
              </a:rPr>
              <a:t>передаче </a:t>
            </a:r>
            <a:r>
              <a:rPr b="1" spc="-5" dirty="0">
                <a:latin typeface="Calibri"/>
                <a:cs typeface="Calibri"/>
              </a:rPr>
              <a:t>персональных данных </a:t>
            </a:r>
            <a:r>
              <a:rPr b="1" spc="-10" dirty="0">
                <a:latin typeface="Calibri"/>
                <a:cs typeface="Calibri"/>
              </a:rPr>
              <a:t>заемщика третьему  </a:t>
            </a:r>
            <a:r>
              <a:rPr b="1" spc="-5" dirty="0">
                <a:latin typeface="Calibri"/>
                <a:cs typeface="Calibri"/>
              </a:rPr>
              <a:t>лицу </a:t>
            </a:r>
            <a:r>
              <a:rPr b="1" dirty="0">
                <a:latin typeface="Calibri"/>
                <a:cs typeface="Calibri"/>
              </a:rPr>
              <a:t>в </a:t>
            </a:r>
            <a:r>
              <a:rPr b="1" spc="-10" dirty="0">
                <a:latin typeface="Calibri"/>
                <a:cs typeface="Calibri"/>
              </a:rPr>
              <a:t>случае ненадлежащего исполнения </a:t>
            </a:r>
            <a:r>
              <a:rPr b="1" dirty="0">
                <a:latin typeface="Calibri"/>
                <a:cs typeface="Calibri"/>
              </a:rPr>
              <a:t>им </a:t>
            </a:r>
            <a:r>
              <a:rPr b="1" spc="-5" dirty="0">
                <a:latin typeface="Calibri"/>
                <a:cs typeface="Calibri"/>
              </a:rPr>
              <a:t>своих обязанностей </a:t>
            </a:r>
            <a:r>
              <a:rPr b="1" dirty="0">
                <a:latin typeface="Calibri"/>
                <a:cs typeface="Calibri"/>
              </a:rPr>
              <a:t>по </a:t>
            </a:r>
            <a:r>
              <a:rPr b="1" spc="-10" dirty="0">
                <a:latin typeface="Calibri"/>
                <a:cs typeface="Calibri"/>
              </a:rPr>
              <a:t>данному договору</a:t>
            </a:r>
            <a:r>
              <a:rPr spc="-10" dirty="0"/>
              <a:t>. </a:t>
            </a:r>
            <a:r>
              <a:rPr spc="-5" dirty="0"/>
              <a:t>Банк  также </a:t>
            </a:r>
            <a:r>
              <a:rPr dirty="0"/>
              <a:t>не </a:t>
            </a:r>
            <a:r>
              <a:rPr spc="-5" dirty="0"/>
              <a:t>запросил </a:t>
            </a:r>
            <a:r>
              <a:rPr spc="-15" dirty="0"/>
              <a:t>согласие </a:t>
            </a:r>
            <a:r>
              <a:rPr spc="-10" dirty="0"/>
              <a:t>«Григорьева» </a:t>
            </a:r>
            <a:r>
              <a:rPr dirty="0"/>
              <a:t>на </a:t>
            </a:r>
            <a:r>
              <a:rPr spc="-5" dirty="0"/>
              <a:t>передачу его персональных </a:t>
            </a:r>
            <a:r>
              <a:rPr dirty="0"/>
              <a:t>данных, а </a:t>
            </a:r>
            <a:r>
              <a:rPr spc="-5" dirty="0"/>
              <a:t>осуществил  передачу самостоятельно. </a:t>
            </a:r>
            <a:r>
              <a:rPr dirty="0"/>
              <a:t>При </a:t>
            </a:r>
            <a:r>
              <a:rPr spc="-10" dirty="0"/>
              <a:t>этом </a:t>
            </a:r>
            <a:r>
              <a:rPr spc="-20" dirty="0"/>
              <a:t>судом </a:t>
            </a:r>
            <a:r>
              <a:rPr spc="-5" dirty="0"/>
              <a:t>также установлено, что передача </a:t>
            </a:r>
            <a:r>
              <a:rPr dirty="0"/>
              <a:t>прав </a:t>
            </a:r>
            <a:r>
              <a:rPr spc="-5" dirty="0"/>
              <a:t>требования </a:t>
            </a:r>
            <a:r>
              <a:rPr spc="-10" dirty="0"/>
              <a:t>от  </a:t>
            </a:r>
            <a:r>
              <a:rPr spc="-5" dirty="0"/>
              <a:t>банка «Морган </a:t>
            </a:r>
            <a:r>
              <a:rPr dirty="0"/>
              <a:t>энд </a:t>
            </a:r>
            <a:r>
              <a:rPr spc="-5" dirty="0"/>
              <a:t>Страут» </a:t>
            </a:r>
            <a:r>
              <a:rPr dirty="0"/>
              <a:t>не было </a:t>
            </a:r>
            <a:r>
              <a:rPr spc="-5" dirty="0"/>
              <a:t>оформлено </a:t>
            </a:r>
            <a:r>
              <a:rPr dirty="0"/>
              <a:t>в </a:t>
            </a:r>
            <a:r>
              <a:rPr spc="-5" dirty="0"/>
              <a:t>порядке, предусмотренном </a:t>
            </a:r>
            <a:r>
              <a:rPr spc="-10" dirty="0"/>
              <a:t>законодательством.  </a:t>
            </a:r>
            <a:r>
              <a:rPr spc="-5" dirty="0"/>
              <a:t>Ярославский областной </a:t>
            </a:r>
            <a:r>
              <a:rPr spc="-15" dirty="0"/>
              <a:t>суд. </a:t>
            </a:r>
            <a:r>
              <a:rPr spc="-5" dirty="0"/>
              <a:t>Апелляционное </a:t>
            </a:r>
            <a:r>
              <a:rPr spc="-10" dirty="0"/>
              <a:t>определение </a:t>
            </a:r>
            <a:r>
              <a:rPr spc="-5" dirty="0"/>
              <a:t>от 05.03.2012 </a:t>
            </a:r>
            <a:r>
              <a:rPr spc="-35" dirty="0"/>
              <a:t>г. </a:t>
            </a:r>
            <a:r>
              <a:rPr dirty="0"/>
              <a:t>по </a:t>
            </a:r>
            <a:r>
              <a:rPr spc="-15" dirty="0"/>
              <a:t>делу </a:t>
            </a:r>
            <a:r>
              <a:rPr dirty="0"/>
              <a:t>№ </a:t>
            </a:r>
            <a:r>
              <a:rPr spc="-5" dirty="0"/>
              <a:t>33-939/2012.  </a:t>
            </a:r>
            <a:r>
              <a:rPr dirty="0"/>
              <a:t>Информационный </a:t>
            </a:r>
            <a:r>
              <a:rPr spc="-5" dirty="0"/>
              <a:t>ресурс www/consultant.ru (дата обращения</a:t>
            </a:r>
            <a:r>
              <a:rPr spc="5" dirty="0"/>
              <a:t> </a:t>
            </a:r>
            <a:r>
              <a:rPr spc="-5" dirty="0"/>
              <a:t>02.02.2015).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/>
          </a:p>
          <a:p>
            <a:pPr marL="12700" algn="just">
              <a:lnSpc>
                <a:spcPct val="100000"/>
              </a:lnSpc>
            </a:pPr>
            <a:r>
              <a:rPr b="1" i="1" dirty="0">
                <a:latin typeface="Calibri"/>
                <a:cs typeface="Calibri"/>
              </a:rPr>
              <a:t>Вопрос: </a:t>
            </a:r>
            <a:r>
              <a:rPr spc="-10" dirty="0"/>
              <a:t>каким </a:t>
            </a:r>
            <a:r>
              <a:rPr spc="-5" dirty="0"/>
              <a:t>образом, </a:t>
            </a:r>
            <a:r>
              <a:rPr dirty="0"/>
              <a:t>по </a:t>
            </a:r>
            <a:r>
              <a:rPr spc="-5" dirty="0"/>
              <a:t>вашему мнению, </a:t>
            </a:r>
            <a:r>
              <a:rPr dirty="0"/>
              <a:t>банк </a:t>
            </a:r>
            <a:r>
              <a:rPr spc="-5" dirty="0"/>
              <a:t>мог </a:t>
            </a:r>
            <a:r>
              <a:rPr spc="-10" dirty="0"/>
              <a:t>избежать </a:t>
            </a:r>
            <a:r>
              <a:rPr spc="-5" dirty="0"/>
              <a:t>нарушения</a:t>
            </a:r>
            <a:r>
              <a:rPr spc="85" dirty="0"/>
              <a:t> </a:t>
            </a:r>
            <a:r>
              <a:rPr spc="-10" dirty="0"/>
              <a:t>законодательства.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711" y="375031"/>
            <a:ext cx="2472309" cy="358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538" y="4167885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6174816" y="0"/>
                </a:moveTo>
                <a:lnTo>
                  <a:pt x="220713" y="0"/>
                </a:lnTo>
                <a:lnTo>
                  <a:pt x="176232" y="4483"/>
                </a:lnTo>
                <a:lnTo>
                  <a:pt x="134802" y="17343"/>
                </a:lnTo>
                <a:lnTo>
                  <a:pt x="97311" y="37692"/>
                </a:lnTo>
                <a:lnTo>
                  <a:pt x="64646" y="64642"/>
                </a:lnTo>
                <a:lnTo>
                  <a:pt x="37694" y="97308"/>
                </a:lnTo>
                <a:lnTo>
                  <a:pt x="17345" y="134802"/>
                </a:lnTo>
                <a:lnTo>
                  <a:pt x="4484" y="176237"/>
                </a:lnTo>
                <a:lnTo>
                  <a:pt x="0" y="220725"/>
                </a:lnTo>
                <a:lnTo>
                  <a:pt x="0" y="1103502"/>
                </a:lnTo>
                <a:lnTo>
                  <a:pt x="4484" y="1147991"/>
                </a:lnTo>
                <a:lnTo>
                  <a:pt x="17345" y="1189426"/>
                </a:lnTo>
                <a:lnTo>
                  <a:pt x="37694" y="1226920"/>
                </a:lnTo>
                <a:lnTo>
                  <a:pt x="64646" y="1259585"/>
                </a:lnTo>
                <a:lnTo>
                  <a:pt x="97311" y="1286536"/>
                </a:lnTo>
                <a:lnTo>
                  <a:pt x="134802" y="1306885"/>
                </a:lnTo>
                <a:lnTo>
                  <a:pt x="176232" y="1319745"/>
                </a:lnTo>
                <a:lnTo>
                  <a:pt x="220713" y="1324228"/>
                </a:lnTo>
                <a:lnTo>
                  <a:pt x="6174816" y="1324228"/>
                </a:lnTo>
                <a:lnTo>
                  <a:pt x="6219304" y="1319745"/>
                </a:lnTo>
                <a:lnTo>
                  <a:pt x="6260739" y="1306885"/>
                </a:lnTo>
                <a:lnTo>
                  <a:pt x="6298233" y="1286536"/>
                </a:lnTo>
                <a:lnTo>
                  <a:pt x="6330899" y="1259585"/>
                </a:lnTo>
                <a:lnTo>
                  <a:pt x="6357849" y="1226920"/>
                </a:lnTo>
                <a:lnTo>
                  <a:pt x="6378198" y="1189426"/>
                </a:lnTo>
                <a:lnTo>
                  <a:pt x="6391058" y="1147991"/>
                </a:lnTo>
                <a:lnTo>
                  <a:pt x="6395542" y="1103502"/>
                </a:lnTo>
                <a:lnTo>
                  <a:pt x="6395542" y="220725"/>
                </a:lnTo>
                <a:lnTo>
                  <a:pt x="6391058" y="176237"/>
                </a:lnTo>
                <a:lnTo>
                  <a:pt x="6378198" y="134802"/>
                </a:lnTo>
                <a:lnTo>
                  <a:pt x="6357849" y="97308"/>
                </a:lnTo>
                <a:lnTo>
                  <a:pt x="6330899" y="64642"/>
                </a:lnTo>
                <a:lnTo>
                  <a:pt x="6298233" y="37692"/>
                </a:lnTo>
                <a:lnTo>
                  <a:pt x="6260739" y="17343"/>
                </a:lnTo>
                <a:lnTo>
                  <a:pt x="6219304" y="4483"/>
                </a:lnTo>
                <a:lnTo>
                  <a:pt x="6174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0" y="220725"/>
                </a:moveTo>
                <a:lnTo>
                  <a:pt x="4484" y="176237"/>
                </a:lnTo>
                <a:lnTo>
                  <a:pt x="17345" y="134802"/>
                </a:lnTo>
                <a:lnTo>
                  <a:pt x="37694" y="97308"/>
                </a:lnTo>
                <a:lnTo>
                  <a:pt x="64646" y="64642"/>
                </a:lnTo>
                <a:lnTo>
                  <a:pt x="97311" y="37692"/>
                </a:lnTo>
                <a:lnTo>
                  <a:pt x="134802" y="17343"/>
                </a:lnTo>
                <a:lnTo>
                  <a:pt x="176232" y="4483"/>
                </a:lnTo>
                <a:lnTo>
                  <a:pt x="220713" y="0"/>
                </a:lnTo>
                <a:lnTo>
                  <a:pt x="6174816" y="0"/>
                </a:lnTo>
                <a:lnTo>
                  <a:pt x="6219304" y="4483"/>
                </a:lnTo>
                <a:lnTo>
                  <a:pt x="6260739" y="17343"/>
                </a:lnTo>
                <a:lnTo>
                  <a:pt x="6298233" y="37692"/>
                </a:lnTo>
                <a:lnTo>
                  <a:pt x="6330899" y="64642"/>
                </a:lnTo>
                <a:lnTo>
                  <a:pt x="6357849" y="97308"/>
                </a:lnTo>
                <a:lnTo>
                  <a:pt x="6378198" y="134802"/>
                </a:lnTo>
                <a:lnTo>
                  <a:pt x="6391058" y="176237"/>
                </a:lnTo>
                <a:lnTo>
                  <a:pt x="6395542" y="220725"/>
                </a:lnTo>
                <a:lnTo>
                  <a:pt x="6395542" y="1103502"/>
                </a:lnTo>
                <a:lnTo>
                  <a:pt x="6391058" y="1147991"/>
                </a:lnTo>
                <a:lnTo>
                  <a:pt x="6378198" y="1189426"/>
                </a:lnTo>
                <a:lnTo>
                  <a:pt x="6357849" y="1226920"/>
                </a:lnTo>
                <a:lnTo>
                  <a:pt x="6330899" y="1259585"/>
                </a:lnTo>
                <a:lnTo>
                  <a:pt x="6298233" y="1286536"/>
                </a:lnTo>
                <a:lnTo>
                  <a:pt x="6260739" y="1306885"/>
                </a:lnTo>
                <a:lnTo>
                  <a:pt x="6219304" y="1319745"/>
                </a:lnTo>
                <a:lnTo>
                  <a:pt x="6174816" y="1324228"/>
                </a:lnTo>
                <a:lnTo>
                  <a:pt x="220713" y="1324228"/>
                </a:lnTo>
                <a:lnTo>
                  <a:pt x="176232" y="1319745"/>
                </a:lnTo>
                <a:lnTo>
                  <a:pt x="134802" y="1306885"/>
                </a:lnTo>
                <a:lnTo>
                  <a:pt x="97311" y="1286536"/>
                </a:lnTo>
                <a:lnTo>
                  <a:pt x="64646" y="1259585"/>
                </a:lnTo>
                <a:lnTo>
                  <a:pt x="37694" y="1226920"/>
                </a:lnTo>
                <a:lnTo>
                  <a:pt x="17345" y="1189426"/>
                </a:lnTo>
                <a:lnTo>
                  <a:pt x="4484" y="1147991"/>
                </a:lnTo>
                <a:lnTo>
                  <a:pt x="0" y="1103502"/>
                </a:lnTo>
                <a:lnTo>
                  <a:pt x="0" y="2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84145" y="3741546"/>
            <a:ext cx="196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Би</a:t>
            </a:r>
            <a:r>
              <a:rPr sz="2400" b="1" spc="-40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лио</a:t>
            </a:r>
            <a:r>
              <a:rPr sz="2400" b="1" spc="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рафия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404710"/>
            <a:ext cx="8281034" cy="6049010"/>
          </a:xfrm>
          <a:custGeom>
            <a:avLst/>
            <a:gdLst/>
            <a:ahLst/>
            <a:cxnLst/>
            <a:rect l="l" t="t" r="r" b="b"/>
            <a:pathLst>
              <a:path w="8281034" h="6049010">
                <a:moveTo>
                  <a:pt x="0" y="6048629"/>
                </a:moveTo>
                <a:lnTo>
                  <a:pt x="8280908" y="6048629"/>
                </a:lnTo>
                <a:lnTo>
                  <a:pt x="8280908" y="0"/>
                </a:lnTo>
                <a:lnTo>
                  <a:pt x="0" y="0"/>
                </a:lnTo>
                <a:lnTo>
                  <a:pt x="0" y="60486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760" y="516381"/>
            <a:ext cx="6905625" cy="55086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844"/>
              </a:spcBef>
            </a:pPr>
            <a:r>
              <a:rPr sz="1800" b="1" spc="-5" dirty="0">
                <a:latin typeface="Calibri"/>
                <a:cs typeface="Calibri"/>
              </a:rPr>
              <a:t>Основная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литература</a:t>
            </a:r>
            <a:endParaRPr sz="1800">
              <a:latin typeface="Calibri"/>
              <a:cs typeface="Calibri"/>
            </a:endParaRPr>
          </a:p>
          <a:p>
            <a:pPr marL="382905" indent="-34353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382905" algn="l"/>
                <a:tab pos="383540" algn="l"/>
              </a:tabLst>
            </a:pPr>
            <a:r>
              <a:rPr sz="1800" spc="-15" dirty="0">
                <a:latin typeface="Calibri"/>
                <a:cs typeface="Calibri"/>
              </a:rPr>
              <a:t>Шульц </a:t>
            </a:r>
            <a:r>
              <a:rPr sz="1800" dirty="0">
                <a:latin typeface="Calibri"/>
                <a:cs typeface="Calibri"/>
              </a:rPr>
              <a:t>В.Л., </a:t>
            </a:r>
            <a:r>
              <a:rPr sz="1800" spc="-15" dirty="0">
                <a:latin typeface="Calibri"/>
                <a:cs typeface="Calibri"/>
              </a:rPr>
              <a:t>Рудченко </a:t>
            </a:r>
            <a:r>
              <a:rPr sz="1800" dirty="0">
                <a:latin typeface="Calibri"/>
                <a:cs typeface="Calibri"/>
              </a:rPr>
              <a:t>А.Д., </a:t>
            </a:r>
            <a:r>
              <a:rPr sz="1800" spc="-5" dirty="0">
                <a:latin typeface="Calibri"/>
                <a:cs typeface="Calibri"/>
              </a:rPr>
              <a:t>Юрченко </a:t>
            </a:r>
            <a:r>
              <a:rPr sz="1800" spc="5" dirty="0">
                <a:latin typeface="Calibri"/>
                <a:cs typeface="Calibri"/>
              </a:rPr>
              <a:t>А.В.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Безопасность</a:t>
            </a:r>
            <a:endParaRPr sz="180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предпринимательской деятельности. </a:t>
            </a:r>
            <a:r>
              <a:rPr sz="1800" spc="-5" dirty="0">
                <a:latin typeface="Calibri"/>
                <a:cs typeface="Calibri"/>
              </a:rPr>
              <a:t>М.: </a:t>
            </a:r>
            <a:r>
              <a:rPr sz="1800" spc="-10" dirty="0">
                <a:latin typeface="Calibri"/>
                <a:cs typeface="Calibri"/>
              </a:rPr>
              <a:t>Издательство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«Юрайт»,</a:t>
            </a:r>
            <a:endParaRPr sz="180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2016;</a:t>
            </a:r>
            <a:endParaRPr sz="1800">
              <a:latin typeface="Calibri"/>
              <a:cs typeface="Calibri"/>
            </a:endParaRPr>
          </a:p>
          <a:p>
            <a:pPr marL="382905" marR="5080" indent="-342900">
              <a:lnSpc>
                <a:spcPct val="100000"/>
              </a:lnSpc>
              <a:buAutoNum type="arabicPeriod" startAt="2"/>
              <a:tabLst>
                <a:tab pos="382905" algn="l"/>
                <a:tab pos="383540" algn="l"/>
              </a:tabLst>
            </a:pPr>
            <a:r>
              <a:rPr sz="1800" spc="-15" dirty="0">
                <a:latin typeface="Calibri"/>
                <a:cs typeface="Calibri"/>
              </a:rPr>
              <a:t>Шульц </a:t>
            </a:r>
            <a:r>
              <a:rPr sz="1800" dirty="0">
                <a:latin typeface="Calibri"/>
                <a:cs typeface="Calibri"/>
              </a:rPr>
              <a:t>В.Л., </a:t>
            </a:r>
            <a:r>
              <a:rPr sz="1800" spc="-15" dirty="0">
                <a:latin typeface="Calibri"/>
                <a:cs typeface="Calibri"/>
              </a:rPr>
              <a:t>Рудченко </a:t>
            </a:r>
            <a:r>
              <a:rPr sz="1800" dirty="0">
                <a:latin typeface="Calibri"/>
                <a:cs typeface="Calibri"/>
              </a:rPr>
              <a:t>А.Д., </a:t>
            </a:r>
            <a:r>
              <a:rPr sz="1800" spc="-5" dirty="0">
                <a:latin typeface="Calibri"/>
                <a:cs typeface="Calibri"/>
              </a:rPr>
              <a:t>Юрченко </a:t>
            </a:r>
            <a:r>
              <a:rPr sz="1800" dirty="0">
                <a:latin typeface="Calibri"/>
                <a:cs typeface="Calibri"/>
              </a:rPr>
              <a:t>А.В. </a:t>
            </a:r>
            <a:r>
              <a:rPr sz="1800" spc="-5" dirty="0">
                <a:latin typeface="Calibri"/>
                <a:cs typeface="Calibri"/>
              </a:rPr>
              <a:t>Пособие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обучения </a:t>
            </a:r>
            <a:r>
              <a:rPr sz="1800" dirty="0">
                <a:latin typeface="Calibri"/>
                <a:cs typeface="Calibri"/>
              </a:rPr>
              <a:t>на  </a:t>
            </a:r>
            <a:r>
              <a:rPr sz="1800" spc="-5" dirty="0">
                <a:latin typeface="Calibri"/>
                <a:cs typeface="Calibri"/>
              </a:rPr>
              <a:t>майноре. (на начальном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этапе)</a:t>
            </a:r>
            <a:endParaRPr sz="18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610"/>
              </a:spcBef>
            </a:pPr>
            <a:r>
              <a:rPr sz="1800" b="1" spc="-10" dirty="0">
                <a:latin typeface="Calibri"/>
                <a:cs typeface="Calibri"/>
              </a:rPr>
              <a:t>Дополнительная </a:t>
            </a:r>
            <a:r>
              <a:rPr sz="1800" b="1" spc="-5" dirty="0">
                <a:latin typeface="Calibri"/>
                <a:cs typeface="Calibri"/>
              </a:rPr>
              <a:t>литература</a:t>
            </a:r>
            <a:endParaRPr sz="1800">
              <a:latin typeface="Calibri"/>
              <a:cs typeface="Calibri"/>
            </a:endParaRPr>
          </a:p>
          <a:p>
            <a:pPr marL="355600" marR="120014" indent="-34290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Аверченков </a:t>
            </a:r>
            <a:r>
              <a:rPr sz="1800" dirty="0">
                <a:latin typeface="Calibri"/>
                <a:cs typeface="Calibri"/>
              </a:rPr>
              <a:t>В.И., </a:t>
            </a:r>
            <a:r>
              <a:rPr sz="1800" spc="-10" dirty="0">
                <a:latin typeface="Calibri"/>
                <a:cs typeface="Calibri"/>
              </a:rPr>
              <a:t>Рытов М.Ю., </a:t>
            </a:r>
            <a:r>
              <a:rPr sz="1800" spc="-30" dirty="0">
                <a:latin typeface="Calibri"/>
                <a:cs typeface="Calibri"/>
              </a:rPr>
              <a:t>Гайнулин </a:t>
            </a:r>
            <a:r>
              <a:rPr sz="1800" spc="-80" dirty="0">
                <a:latin typeface="Calibri"/>
                <a:cs typeface="Calibri"/>
              </a:rPr>
              <a:t>Т.Р. </a:t>
            </a:r>
            <a:r>
              <a:rPr sz="1800" spc="-5" dirty="0">
                <a:latin typeface="Calibri"/>
                <a:cs typeface="Calibri"/>
              </a:rPr>
              <a:t>Защита </a:t>
            </a:r>
            <a:r>
              <a:rPr sz="1800" dirty="0">
                <a:latin typeface="Calibri"/>
                <a:cs typeface="Calibri"/>
              </a:rPr>
              <a:t>персональных  </a:t>
            </a:r>
            <a:r>
              <a:rPr sz="1800" spc="-5" dirty="0">
                <a:latin typeface="Calibri"/>
                <a:cs typeface="Calibri"/>
              </a:rPr>
              <a:t>данных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организациях. </a:t>
            </a:r>
            <a:r>
              <a:rPr sz="1800" dirty="0">
                <a:latin typeface="Calibri"/>
                <a:cs typeface="Calibri"/>
              </a:rPr>
              <a:t>М.: </a:t>
            </a:r>
            <a:r>
              <a:rPr sz="1800" spc="-10" dirty="0">
                <a:latin typeface="Calibri"/>
                <a:cs typeface="Calibri"/>
              </a:rPr>
              <a:t>Флинта,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2011;</a:t>
            </a:r>
            <a:endParaRPr sz="1800">
              <a:latin typeface="Calibri"/>
              <a:cs typeface="Calibri"/>
            </a:endParaRPr>
          </a:p>
          <a:p>
            <a:pPr marL="355600" marR="41275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Романов О.А., </a:t>
            </a:r>
            <a:r>
              <a:rPr sz="1800" dirty="0">
                <a:latin typeface="Calibri"/>
                <a:cs typeface="Calibri"/>
              </a:rPr>
              <a:t>Бабин </a:t>
            </a:r>
            <a:r>
              <a:rPr sz="1800" spc="-5" dirty="0">
                <a:latin typeface="Calibri"/>
                <a:cs typeface="Calibri"/>
              </a:rPr>
              <a:t>С.А., Жданов </a:t>
            </a:r>
            <a:r>
              <a:rPr sz="1800" spc="-40" dirty="0">
                <a:latin typeface="Calibri"/>
                <a:cs typeface="Calibri"/>
              </a:rPr>
              <a:t>С.Г. </a:t>
            </a:r>
            <a:r>
              <a:rPr sz="1800" spc="-5" dirty="0">
                <a:latin typeface="Calibri"/>
                <a:cs typeface="Calibri"/>
              </a:rPr>
              <a:t>Организационное  обеспечение информационной безопасности. </a:t>
            </a:r>
            <a:r>
              <a:rPr sz="1800" dirty="0">
                <a:latin typeface="Calibri"/>
                <a:cs typeface="Calibri"/>
              </a:rPr>
              <a:t>– М.: </a:t>
            </a:r>
            <a:r>
              <a:rPr sz="1800" spc="-10" dirty="0">
                <a:latin typeface="Calibri"/>
                <a:cs typeface="Calibri"/>
              </a:rPr>
              <a:t>Академия,  </a:t>
            </a:r>
            <a:r>
              <a:rPr sz="1800" dirty="0">
                <a:latin typeface="Calibri"/>
                <a:cs typeface="Calibri"/>
              </a:rPr>
              <a:t>2008 </a:t>
            </a:r>
            <a:r>
              <a:rPr sz="1800" spc="-35" dirty="0">
                <a:latin typeface="Calibri"/>
                <a:cs typeface="Calibri"/>
              </a:rPr>
              <a:t>г.;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Агапов </a:t>
            </a:r>
            <a:r>
              <a:rPr sz="1800" spc="5" dirty="0">
                <a:latin typeface="Calibri"/>
                <a:cs typeface="Calibri"/>
              </a:rPr>
              <a:t>А. </a:t>
            </a:r>
            <a:r>
              <a:rPr sz="1800" dirty="0">
                <a:latin typeface="Calibri"/>
                <a:cs typeface="Calibri"/>
              </a:rPr>
              <a:t>Б. </a:t>
            </a:r>
            <a:r>
              <a:rPr sz="1800" spc="-5" dirty="0">
                <a:latin typeface="Calibri"/>
                <a:cs typeface="Calibri"/>
              </a:rPr>
              <a:t>Основы </a:t>
            </a:r>
            <a:r>
              <a:rPr sz="1800" spc="-15" dirty="0">
                <a:latin typeface="Calibri"/>
                <a:cs typeface="Calibri"/>
              </a:rPr>
              <a:t>государственного </a:t>
            </a:r>
            <a:r>
              <a:rPr sz="1800" spc="-5" dirty="0">
                <a:latin typeface="Calibri"/>
                <a:cs typeface="Calibri"/>
              </a:rPr>
              <a:t>управления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сфере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информатизации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Российской </a:t>
            </a:r>
            <a:r>
              <a:rPr sz="1800" spc="-5" dirty="0">
                <a:latin typeface="Calibri"/>
                <a:cs typeface="Calibri"/>
              </a:rPr>
              <a:t>Федерации. </a:t>
            </a:r>
            <a:r>
              <a:rPr sz="1800" dirty="0">
                <a:latin typeface="Calibri"/>
                <a:cs typeface="Calibri"/>
              </a:rPr>
              <a:t>М.: </a:t>
            </a:r>
            <a:r>
              <a:rPr sz="1800" spc="-5" dirty="0">
                <a:latin typeface="Calibri"/>
                <a:cs typeface="Calibri"/>
              </a:rPr>
              <a:t>Юристъ,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2012;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Нормативные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акты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530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ФЗ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27.07.2006 № </a:t>
            </a:r>
            <a:r>
              <a:rPr sz="1800" spc="-5" dirty="0">
                <a:latin typeface="Calibri"/>
                <a:cs typeface="Calibri"/>
              </a:rPr>
              <a:t>152-ФЗ «О </a:t>
            </a:r>
            <a:r>
              <a:rPr sz="1800" dirty="0">
                <a:latin typeface="Calibri"/>
                <a:cs typeface="Calibri"/>
              </a:rPr>
              <a:t>персональных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данных».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711" y="361441"/>
            <a:ext cx="2472309" cy="358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538" y="4167885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Сократ,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мудрец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6174816" y="0"/>
                </a:moveTo>
                <a:lnTo>
                  <a:pt x="220713" y="0"/>
                </a:lnTo>
                <a:lnTo>
                  <a:pt x="176232" y="4483"/>
                </a:lnTo>
                <a:lnTo>
                  <a:pt x="134802" y="17343"/>
                </a:lnTo>
                <a:lnTo>
                  <a:pt x="97311" y="37692"/>
                </a:lnTo>
                <a:lnTo>
                  <a:pt x="64646" y="64642"/>
                </a:lnTo>
                <a:lnTo>
                  <a:pt x="37694" y="97308"/>
                </a:lnTo>
                <a:lnTo>
                  <a:pt x="17345" y="134802"/>
                </a:lnTo>
                <a:lnTo>
                  <a:pt x="4484" y="176237"/>
                </a:lnTo>
                <a:lnTo>
                  <a:pt x="0" y="220725"/>
                </a:lnTo>
                <a:lnTo>
                  <a:pt x="0" y="1103502"/>
                </a:lnTo>
                <a:lnTo>
                  <a:pt x="4484" y="1147991"/>
                </a:lnTo>
                <a:lnTo>
                  <a:pt x="17345" y="1189426"/>
                </a:lnTo>
                <a:lnTo>
                  <a:pt x="37694" y="1226920"/>
                </a:lnTo>
                <a:lnTo>
                  <a:pt x="64646" y="1259585"/>
                </a:lnTo>
                <a:lnTo>
                  <a:pt x="97311" y="1286536"/>
                </a:lnTo>
                <a:lnTo>
                  <a:pt x="134802" y="1306885"/>
                </a:lnTo>
                <a:lnTo>
                  <a:pt x="176232" y="1319745"/>
                </a:lnTo>
                <a:lnTo>
                  <a:pt x="220713" y="1324228"/>
                </a:lnTo>
                <a:lnTo>
                  <a:pt x="6174816" y="1324228"/>
                </a:lnTo>
                <a:lnTo>
                  <a:pt x="6219304" y="1319745"/>
                </a:lnTo>
                <a:lnTo>
                  <a:pt x="6260739" y="1306885"/>
                </a:lnTo>
                <a:lnTo>
                  <a:pt x="6298233" y="1286536"/>
                </a:lnTo>
                <a:lnTo>
                  <a:pt x="6330899" y="1259585"/>
                </a:lnTo>
                <a:lnTo>
                  <a:pt x="6357849" y="1226920"/>
                </a:lnTo>
                <a:lnTo>
                  <a:pt x="6378198" y="1189426"/>
                </a:lnTo>
                <a:lnTo>
                  <a:pt x="6391058" y="1147991"/>
                </a:lnTo>
                <a:lnTo>
                  <a:pt x="6395542" y="1103502"/>
                </a:lnTo>
                <a:lnTo>
                  <a:pt x="6395542" y="220725"/>
                </a:lnTo>
                <a:lnTo>
                  <a:pt x="6391058" y="176237"/>
                </a:lnTo>
                <a:lnTo>
                  <a:pt x="6378198" y="134802"/>
                </a:lnTo>
                <a:lnTo>
                  <a:pt x="6357849" y="97308"/>
                </a:lnTo>
                <a:lnTo>
                  <a:pt x="6330899" y="64642"/>
                </a:lnTo>
                <a:lnTo>
                  <a:pt x="6298233" y="37692"/>
                </a:lnTo>
                <a:lnTo>
                  <a:pt x="6260739" y="17343"/>
                </a:lnTo>
                <a:lnTo>
                  <a:pt x="6219304" y="4483"/>
                </a:lnTo>
                <a:lnTo>
                  <a:pt x="6174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37" y="3293871"/>
            <a:ext cx="6395720" cy="1324610"/>
          </a:xfrm>
          <a:custGeom>
            <a:avLst/>
            <a:gdLst/>
            <a:ahLst/>
            <a:cxnLst/>
            <a:rect l="l" t="t" r="r" b="b"/>
            <a:pathLst>
              <a:path w="6395720" h="1324610">
                <a:moveTo>
                  <a:pt x="0" y="220725"/>
                </a:moveTo>
                <a:lnTo>
                  <a:pt x="4484" y="176237"/>
                </a:lnTo>
                <a:lnTo>
                  <a:pt x="17345" y="134802"/>
                </a:lnTo>
                <a:lnTo>
                  <a:pt x="37694" y="97308"/>
                </a:lnTo>
                <a:lnTo>
                  <a:pt x="64646" y="64642"/>
                </a:lnTo>
                <a:lnTo>
                  <a:pt x="97311" y="37692"/>
                </a:lnTo>
                <a:lnTo>
                  <a:pt x="134802" y="17343"/>
                </a:lnTo>
                <a:lnTo>
                  <a:pt x="176232" y="4483"/>
                </a:lnTo>
                <a:lnTo>
                  <a:pt x="220713" y="0"/>
                </a:lnTo>
                <a:lnTo>
                  <a:pt x="6174816" y="0"/>
                </a:lnTo>
                <a:lnTo>
                  <a:pt x="6219304" y="4483"/>
                </a:lnTo>
                <a:lnTo>
                  <a:pt x="6260739" y="17343"/>
                </a:lnTo>
                <a:lnTo>
                  <a:pt x="6298233" y="37692"/>
                </a:lnTo>
                <a:lnTo>
                  <a:pt x="6330899" y="64642"/>
                </a:lnTo>
                <a:lnTo>
                  <a:pt x="6357849" y="97308"/>
                </a:lnTo>
                <a:lnTo>
                  <a:pt x="6378198" y="134802"/>
                </a:lnTo>
                <a:lnTo>
                  <a:pt x="6391058" y="176237"/>
                </a:lnTo>
                <a:lnTo>
                  <a:pt x="6395542" y="220725"/>
                </a:lnTo>
                <a:lnTo>
                  <a:pt x="6395542" y="1103502"/>
                </a:lnTo>
                <a:lnTo>
                  <a:pt x="6391058" y="1147991"/>
                </a:lnTo>
                <a:lnTo>
                  <a:pt x="6378198" y="1189426"/>
                </a:lnTo>
                <a:lnTo>
                  <a:pt x="6357849" y="1226920"/>
                </a:lnTo>
                <a:lnTo>
                  <a:pt x="6330899" y="1259585"/>
                </a:lnTo>
                <a:lnTo>
                  <a:pt x="6298233" y="1286536"/>
                </a:lnTo>
                <a:lnTo>
                  <a:pt x="6260739" y="1306885"/>
                </a:lnTo>
                <a:lnTo>
                  <a:pt x="6219304" y="1319745"/>
                </a:lnTo>
                <a:lnTo>
                  <a:pt x="6174816" y="1324228"/>
                </a:lnTo>
                <a:lnTo>
                  <a:pt x="220713" y="1324228"/>
                </a:lnTo>
                <a:lnTo>
                  <a:pt x="176232" y="1319745"/>
                </a:lnTo>
                <a:lnTo>
                  <a:pt x="134802" y="1306885"/>
                </a:lnTo>
                <a:lnTo>
                  <a:pt x="97311" y="1286536"/>
                </a:lnTo>
                <a:lnTo>
                  <a:pt x="64646" y="1259585"/>
                </a:lnTo>
                <a:lnTo>
                  <a:pt x="37694" y="1226920"/>
                </a:lnTo>
                <a:lnTo>
                  <a:pt x="17345" y="1189426"/>
                </a:lnTo>
                <a:lnTo>
                  <a:pt x="4484" y="1147991"/>
                </a:lnTo>
                <a:lnTo>
                  <a:pt x="0" y="1103502"/>
                </a:lnTo>
                <a:lnTo>
                  <a:pt x="0" y="2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4689" y="3558667"/>
            <a:ext cx="554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Право </a:t>
            </a:r>
            <a:r>
              <a:rPr sz="2400" b="1" spc="-5" dirty="0">
                <a:latin typeface="Calibri"/>
                <a:cs typeface="Calibri"/>
              </a:rPr>
              <a:t>личности на защиту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персональных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4392" y="3924427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данн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171" y="446023"/>
            <a:ext cx="802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ЗАКОНОДАТЕЛЬСТВО </a:t>
            </a:r>
            <a:r>
              <a:rPr dirty="0" smtClean="0"/>
              <a:t>О </a:t>
            </a:r>
            <a:r>
              <a:rPr spc="-5" dirty="0"/>
              <a:t>ЗАЩИТЕ ПЕРСОНАЛЬНЫХ</a:t>
            </a:r>
            <a:r>
              <a:rPr spc="60" dirty="0"/>
              <a:t> </a:t>
            </a:r>
            <a:r>
              <a:rPr dirty="0"/>
              <a:t>ДАННЫХ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1295400"/>
            <a:ext cx="7823200" cy="538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82" y="1700809"/>
            <a:ext cx="751840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685" y="706069"/>
            <a:ext cx="5170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ОПЕРАТОРЫ </a:t>
            </a:r>
            <a:r>
              <a:rPr dirty="0"/>
              <a:t>ПЕРСОНАЛЬНЫХ</a:t>
            </a:r>
            <a:r>
              <a:rPr spc="-25" dirty="0"/>
              <a:t> </a:t>
            </a:r>
            <a:r>
              <a:rPr spc="-5" dirty="0"/>
              <a:t>ДАННЫХ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9813" y="1515617"/>
            <a:ext cx="1559560" cy="1442085"/>
          </a:xfrm>
          <a:custGeom>
            <a:avLst/>
            <a:gdLst/>
            <a:ahLst/>
            <a:cxnLst/>
            <a:rect l="l" t="t" r="r" b="b"/>
            <a:pathLst>
              <a:path w="1559560" h="1442085">
                <a:moveTo>
                  <a:pt x="0" y="240284"/>
                </a:moveTo>
                <a:lnTo>
                  <a:pt x="4881" y="191855"/>
                </a:lnTo>
                <a:lnTo>
                  <a:pt x="18883" y="146750"/>
                </a:lnTo>
                <a:lnTo>
                  <a:pt x="41040" y="105934"/>
                </a:lnTo>
                <a:lnTo>
                  <a:pt x="70389" y="70373"/>
                </a:lnTo>
                <a:lnTo>
                  <a:pt x="105965" y="41034"/>
                </a:lnTo>
                <a:lnTo>
                  <a:pt x="146804" y="18881"/>
                </a:lnTo>
                <a:lnTo>
                  <a:pt x="191940" y="4881"/>
                </a:lnTo>
                <a:lnTo>
                  <a:pt x="240411" y="0"/>
                </a:lnTo>
                <a:lnTo>
                  <a:pt x="1318895" y="0"/>
                </a:lnTo>
                <a:lnTo>
                  <a:pt x="1367323" y="4881"/>
                </a:lnTo>
                <a:lnTo>
                  <a:pt x="1412428" y="18881"/>
                </a:lnTo>
                <a:lnTo>
                  <a:pt x="1453244" y="41034"/>
                </a:lnTo>
                <a:lnTo>
                  <a:pt x="1488805" y="70373"/>
                </a:lnTo>
                <a:lnTo>
                  <a:pt x="1518144" y="105934"/>
                </a:lnTo>
                <a:lnTo>
                  <a:pt x="1540297" y="146750"/>
                </a:lnTo>
                <a:lnTo>
                  <a:pt x="1554297" y="191855"/>
                </a:lnTo>
                <a:lnTo>
                  <a:pt x="1559178" y="240284"/>
                </a:lnTo>
                <a:lnTo>
                  <a:pt x="1559178" y="1201547"/>
                </a:lnTo>
                <a:lnTo>
                  <a:pt x="1554297" y="1249975"/>
                </a:lnTo>
                <a:lnTo>
                  <a:pt x="1540297" y="1295080"/>
                </a:lnTo>
                <a:lnTo>
                  <a:pt x="1518144" y="1335896"/>
                </a:lnTo>
                <a:lnTo>
                  <a:pt x="1488805" y="1371457"/>
                </a:lnTo>
                <a:lnTo>
                  <a:pt x="1453244" y="1400796"/>
                </a:lnTo>
                <a:lnTo>
                  <a:pt x="1412428" y="1422949"/>
                </a:lnTo>
                <a:lnTo>
                  <a:pt x="1367323" y="1436949"/>
                </a:lnTo>
                <a:lnTo>
                  <a:pt x="1318895" y="1441831"/>
                </a:lnTo>
                <a:lnTo>
                  <a:pt x="240411" y="1441831"/>
                </a:lnTo>
                <a:lnTo>
                  <a:pt x="191940" y="1436949"/>
                </a:lnTo>
                <a:lnTo>
                  <a:pt x="146804" y="1422949"/>
                </a:lnTo>
                <a:lnTo>
                  <a:pt x="105965" y="1400796"/>
                </a:lnTo>
                <a:lnTo>
                  <a:pt x="70389" y="1371457"/>
                </a:lnTo>
                <a:lnTo>
                  <a:pt x="41040" y="1335896"/>
                </a:lnTo>
                <a:lnTo>
                  <a:pt x="18883" y="1295080"/>
                </a:lnTo>
                <a:lnTo>
                  <a:pt x="4881" y="1249975"/>
                </a:lnTo>
                <a:lnTo>
                  <a:pt x="0" y="1201547"/>
                </a:lnTo>
                <a:lnTo>
                  <a:pt x="0" y="24028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2479" y="1140333"/>
            <a:ext cx="16979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Субъект персональных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данных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6240" y="4893545"/>
            <a:ext cx="1714500" cy="1082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9098" y="5297551"/>
            <a:ext cx="664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пе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079" y="1933918"/>
            <a:ext cx="1716064" cy="1080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56275" y="2244597"/>
            <a:ext cx="100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он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ные  </a:t>
            </a:r>
            <a:r>
              <a:rPr sz="1200" b="1" spc="-5" dirty="0">
                <a:latin typeface="Calibri"/>
                <a:cs typeface="Calibri"/>
              </a:rPr>
              <a:t>данные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7421" y="5975997"/>
            <a:ext cx="2660015" cy="373380"/>
          </a:xfrm>
          <a:custGeom>
            <a:avLst/>
            <a:gdLst/>
            <a:ahLst/>
            <a:cxnLst/>
            <a:rect l="l" t="t" r="r" b="b"/>
            <a:pathLst>
              <a:path w="2660015" h="373379">
                <a:moveTo>
                  <a:pt x="0" y="373176"/>
                </a:moveTo>
                <a:lnTo>
                  <a:pt x="2659633" y="373176"/>
                </a:lnTo>
                <a:lnTo>
                  <a:pt x="2659633" y="0"/>
                </a:lnTo>
                <a:lnTo>
                  <a:pt x="0" y="0"/>
                </a:lnTo>
                <a:lnTo>
                  <a:pt x="0" y="37317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63059" y="6068974"/>
            <a:ext cx="1847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Обработка персональных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данных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9455" y="3622421"/>
            <a:ext cx="1633855" cy="560705"/>
          </a:xfrm>
          <a:custGeom>
            <a:avLst/>
            <a:gdLst/>
            <a:ahLst/>
            <a:cxnLst/>
            <a:rect l="l" t="t" r="r" b="b"/>
            <a:pathLst>
              <a:path w="1633854" h="560704">
                <a:moveTo>
                  <a:pt x="0" y="93471"/>
                </a:moveTo>
                <a:lnTo>
                  <a:pt x="7354" y="57060"/>
                </a:lnTo>
                <a:lnTo>
                  <a:pt x="27400" y="27352"/>
                </a:lnTo>
                <a:lnTo>
                  <a:pt x="57114" y="7336"/>
                </a:lnTo>
                <a:lnTo>
                  <a:pt x="93472" y="0"/>
                </a:lnTo>
                <a:lnTo>
                  <a:pt x="1540129" y="0"/>
                </a:lnTo>
                <a:lnTo>
                  <a:pt x="1576540" y="7336"/>
                </a:lnTo>
                <a:lnTo>
                  <a:pt x="1606248" y="27352"/>
                </a:lnTo>
                <a:lnTo>
                  <a:pt x="1626264" y="57060"/>
                </a:lnTo>
                <a:lnTo>
                  <a:pt x="1633601" y="93471"/>
                </a:lnTo>
                <a:lnTo>
                  <a:pt x="1633601" y="467232"/>
                </a:lnTo>
                <a:lnTo>
                  <a:pt x="1626264" y="503590"/>
                </a:lnTo>
                <a:lnTo>
                  <a:pt x="1606248" y="533304"/>
                </a:lnTo>
                <a:lnTo>
                  <a:pt x="1576540" y="553350"/>
                </a:lnTo>
                <a:lnTo>
                  <a:pt x="1540129" y="560704"/>
                </a:lnTo>
                <a:lnTo>
                  <a:pt x="93472" y="560704"/>
                </a:lnTo>
                <a:lnTo>
                  <a:pt x="57114" y="553350"/>
                </a:lnTo>
                <a:lnTo>
                  <a:pt x="27400" y="533304"/>
                </a:lnTo>
                <a:lnTo>
                  <a:pt x="7354" y="503590"/>
                </a:lnTo>
                <a:lnTo>
                  <a:pt x="0" y="467232"/>
                </a:lnTo>
                <a:lnTo>
                  <a:pt x="0" y="9347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93489" y="3790315"/>
            <a:ext cx="1107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Отказ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согласии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0767" y="3622421"/>
            <a:ext cx="1633855" cy="560705"/>
          </a:xfrm>
          <a:custGeom>
            <a:avLst/>
            <a:gdLst/>
            <a:ahLst/>
            <a:cxnLst/>
            <a:rect l="l" t="t" r="r" b="b"/>
            <a:pathLst>
              <a:path w="1633854" h="560704">
                <a:moveTo>
                  <a:pt x="0" y="93471"/>
                </a:moveTo>
                <a:lnTo>
                  <a:pt x="7336" y="57060"/>
                </a:lnTo>
                <a:lnTo>
                  <a:pt x="27352" y="27352"/>
                </a:lnTo>
                <a:lnTo>
                  <a:pt x="57060" y="7336"/>
                </a:lnTo>
                <a:lnTo>
                  <a:pt x="93472" y="0"/>
                </a:lnTo>
                <a:lnTo>
                  <a:pt x="1540129" y="0"/>
                </a:lnTo>
                <a:lnTo>
                  <a:pt x="1576486" y="7336"/>
                </a:lnTo>
                <a:lnTo>
                  <a:pt x="1606200" y="27352"/>
                </a:lnTo>
                <a:lnTo>
                  <a:pt x="1626246" y="57060"/>
                </a:lnTo>
                <a:lnTo>
                  <a:pt x="1633601" y="93471"/>
                </a:lnTo>
                <a:lnTo>
                  <a:pt x="1633601" y="467232"/>
                </a:lnTo>
                <a:lnTo>
                  <a:pt x="1626246" y="503590"/>
                </a:lnTo>
                <a:lnTo>
                  <a:pt x="1606200" y="533304"/>
                </a:lnTo>
                <a:lnTo>
                  <a:pt x="1576486" y="553350"/>
                </a:lnTo>
                <a:lnTo>
                  <a:pt x="1540129" y="560704"/>
                </a:lnTo>
                <a:lnTo>
                  <a:pt x="93472" y="560704"/>
                </a:lnTo>
                <a:lnTo>
                  <a:pt x="57060" y="553350"/>
                </a:lnTo>
                <a:lnTo>
                  <a:pt x="27352" y="533304"/>
                </a:lnTo>
                <a:lnTo>
                  <a:pt x="7336" y="503590"/>
                </a:lnTo>
                <a:lnTo>
                  <a:pt x="0" y="467232"/>
                </a:lnTo>
                <a:lnTo>
                  <a:pt x="0" y="9347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97600" y="3790315"/>
            <a:ext cx="1021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Отзыв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согласия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8991" y="2393569"/>
            <a:ext cx="546100" cy="111125"/>
          </a:xfrm>
          <a:custGeom>
            <a:avLst/>
            <a:gdLst/>
            <a:ahLst/>
            <a:cxnLst/>
            <a:rect l="l" t="t" r="r" b="b"/>
            <a:pathLst>
              <a:path w="546100" h="111125">
                <a:moveTo>
                  <a:pt x="508181" y="55308"/>
                </a:moveTo>
                <a:lnTo>
                  <a:pt x="441452" y="94233"/>
                </a:lnTo>
                <a:lnTo>
                  <a:pt x="439928" y="99948"/>
                </a:lnTo>
                <a:lnTo>
                  <a:pt x="445262" y="109092"/>
                </a:lnTo>
                <a:lnTo>
                  <a:pt x="451104" y="110616"/>
                </a:lnTo>
                <a:lnTo>
                  <a:pt x="455549" y="107950"/>
                </a:lnTo>
                <a:lnTo>
                  <a:pt x="529527" y="64769"/>
                </a:lnTo>
                <a:lnTo>
                  <a:pt x="527050" y="64769"/>
                </a:lnTo>
                <a:lnTo>
                  <a:pt x="527050" y="63500"/>
                </a:lnTo>
                <a:lnTo>
                  <a:pt x="522224" y="63500"/>
                </a:lnTo>
                <a:lnTo>
                  <a:pt x="508181" y="55308"/>
                </a:lnTo>
                <a:close/>
              </a:path>
              <a:path w="546100" h="111125">
                <a:moveTo>
                  <a:pt x="491743" y="45719"/>
                </a:moveTo>
                <a:lnTo>
                  <a:pt x="0" y="45719"/>
                </a:lnTo>
                <a:lnTo>
                  <a:pt x="0" y="64769"/>
                </a:lnTo>
                <a:lnTo>
                  <a:pt x="491961" y="64769"/>
                </a:lnTo>
                <a:lnTo>
                  <a:pt x="508181" y="55308"/>
                </a:lnTo>
                <a:lnTo>
                  <a:pt x="491743" y="45719"/>
                </a:lnTo>
                <a:close/>
              </a:path>
              <a:path w="546100" h="111125">
                <a:moveTo>
                  <a:pt x="529487" y="45719"/>
                </a:moveTo>
                <a:lnTo>
                  <a:pt x="527050" y="45719"/>
                </a:lnTo>
                <a:lnTo>
                  <a:pt x="527050" y="64769"/>
                </a:lnTo>
                <a:lnTo>
                  <a:pt x="529527" y="64769"/>
                </a:lnTo>
                <a:lnTo>
                  <a:pt x="545846" y="55244"/>
                </a:lnTo>
                <a:lnTo>
                  <a:pt x="529487" y="45719"/>
                </a:lnTo>
                <a:close/>
              </a:path>
              <a:path w="546100" h="111125">
                <a:moveTo>
                  <a:pt x="522224" y="47116"/>
                </a:moveTo>
                <a:lnTo>
                  <a:pt x="508181" y="55308"/>
                </a:lnTo>
                <a:lnTo>
                  <a:pt x="522224" y="63500"/>
                </a:lnTo>
                <a:lnTo>
                  <a:pt x="522224" y="47116"/>
                </a:lnTo>
                <a:close/>
              </a:path>
              <a:path w="546100" h="111125">
                <a:moveTo>
                  <a:pt x="527050" y="47116"/>
                </a:moveTo>
                <a:lnTo>
                  <a:pt x="522224" y="47116"/>
                </a:lnTo>
                <a:lnTo>
                  <a:pt x="522224" y="63500"/>
                </a:lnTo>
                <a:lnTo>
                  <a:pt x="527050" y="63500"/>
                </a:lnTo>
                <a:lnTo>
                  <a:pt x="527050" y="47116"/>
                </a:lnTo>
                <a:close/>
              </a:path>
              <a:path w="546100" h="111125">
                <a:moveTo>
                  <a:pt x="451104" y="0"/>
                </a:moveTo>
                <a:lnTo>
                  <a:pt x="445262" y="1523"/>
                </a:lnTo>
                <a:lnTo>
                  <a:pt x="442595" y="6095"/>
                </a:lnTo>
                <a:lnTo>
                  <a:pt x="439928" y="10540"/>
                </a:lnTo>
                <a:lnTo>
                  <a:pt x="441452" y="16382"/>
                </a:lnTo>
                <a:lnTo>
                  <a:pt x="508181" y="55308"/>
                </a:lnTo>
                <a:lnTo>
                  <a:pt x="522224" y="47116"/>
                </a:lnTo>
                <a:lnTo>
                  <a:pt x="527050" y="47116"/>
                </a:lnTo>
                <a:lnTo>
                  <a:pt x="527050" y="45719"/>
                </a:lnTo>
                <a:lnTo>
                  <a:pt x="529487" y="45719"/>
                </a:lnTo>
                <a:lnTo>
                  <a:pt x="455549" y="2666"/>
                </a:lnTo>
                <a:lnTo>
                  <a:pt x="45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2259" y="3299459"/>
            <a:ext cx="111125" cy="323215"/>
          </a:xfrm>
          <a:custGeom>
            <a:avLst/>
            <a:gdLst/>
            <a:ahLst/>
            <a:cxnLst/>
            <a:rect l="l" t="t" r="r" b="b"/>
            <a:pathLst>
              <a:path w="111125" h="323214">
                <a:moveTo>
                  <a:pt x="10541" y="217042"/>
                </a:moveTo>
                <a:lnTo>
                  <a:pt x="5969" y="219582"/>
                </a:lnTo>
                <a:lnTo>
                  <a:pt x="1524" y="222250"/>
                </a:lnTo>
                <a:lnTo>
                  <a:pt x="0" y="228091"/>
                </a:lnTo>
                <a:lnTo>
                  <a:pt x="2540" y="232663"/>
                </a:lnTo>
                <a:lnTo>
                  <a:pt x="55245" y="322960"/>
                </a:lnTo>
                <a:lnTo>
                  <a:pt x="66290" y="304038"/>
                </a:lnTo>
                <a:lnTo>
                  <a:pt x="45720" y="304038"/>
                </a:lnTo>
                <a:lnTo>
                  <a:pt x="45720" y="268732"/>
                </a:lnTo>
                <a:lnTo>
                  <a:pt x="19050" y="223012"/>
                </a:lnTo>
                <a:lnTo>
                  <a:pt x="16383" y="218566"/>
                </a:lnTo>
                <a:lnTo>
                  <a:pt x="10541" y="217042"/>
                </a:lnTo>
                <a:close/>
              </a:path>
              <a:path w="111125" h="323214">
                <a:moveTo>
                  <a:pt x="45720" y="268732"/>
                </a:moveTo>
                <a:lnTo>
                  <a:pt x="45720" y="304038"/>
                </a:lnTo>
                <a:lnTo>
                  <a:pt x="64770" y="304038"/>
                </a:lnTo>
                <a:lnTo>
                  <a:pt x="64770" y="299212"/>
                </a:lnTo>
                <a:lnTo>
                  <a:pt x="46990" y="299212"/>
                </a:lnTo>
                <a:lnTo>
                  <a:pt x="55245" y="285060"/>
                </a:lnTo>
                <a:lnTo>
                  <a:pt x="45720" y="268732"/>
                </a:lnTo>
                <a:close/>
              </a:path>
              <a:path w="111125" h="323214">
                <a:moveTo>
                  <a:pt x="99949" y="217042"/>
                </a:moveTo>
                <a:lnTo>
                  <a:pt x="94107" y="218566"/>
                </a:lnTo>
                <a:lnTo>
                  <a:pt x="91440" y="223012"/>
                </a:lnTo>
                <a:lnTo>
                  <a:pt x="64770" y="268732"/>
                </a:lnTo>
                <a:lnTo>
                  <a:pt x="64770" y="304038"/>
                </a:lnTo>
                <a:lnTo>
                  <a:pt x="66290" y="304038"/>
                </a:lnTo>
                <a:lnTo>
                  <a:pt x="110617" y="228091"/>
                </a:lnTo>
                <a:lnTo>
                  <a:pt x="109093" y="222250"/>
                </a:lnTo>
                <a:lnTo>
                  <a:pt x="104521" y="219582"/>
                </a:lnTo>
                <a:lnTo>
                  <a:pt x="99949" y="217042"/>
                </a:lnTo>
                <a:close/>
              </a:path>
              <a:path w="111125" h="323214">
                <a:moveTo>
                  <a:pt x="55245" y="285060"/>
                </a:moveTo>
                <a:lnTo>
                  <a:pt x="46990" y="299212"/>
                </a:lnTo>
                <a:lnTo>
                  <a:pt x="63500" y="299212"/>
                </a:lnTo>
                <a:lnTo>
                  <a:pt x="55245" y="285060"/>
                </a:lnTo>
                <a:close/>
              </a:path>
              <a:path w="111125" h="323214">
                <a:moveTo>
                  <a:pt x="64770" y="268732"/>
                </a:moveTo>
                <a:lnTo>
                  <a:pt x="55245" y="285060"/>
                </a:lnTo>
                <a:lnTo>
                  <a:pt x="63500" y="299212"/>
                </a:lnTo>
                <a:lnTo>
                  <a:pt x="64770" y="299212"/>
                </a:lnTo>
                <a:lnTo>
                  <a:pt x="64770" y="268732"/>
                </a:lnTo>
                <a:close/>
              </a:path>
              <a:path w="111125" h="323214">
                <a:moveTo>
                  <a:pt x="64770" y="0"/>
                </a:moveTo>
                <a:lnTo>
                  <a:pt x="45720" y="0"/>
                </a:lnTo>
                <a:lnTo>
                  <a:pt x="45720" y="268732"/>
                </a:lnTo>
                <a:lnTo>
                  <a:pt x="55245" y="285060"/>
                </a:lnTo>
                <a:lnTo>
                  <a:pt x="64770" y="268732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3869" y="3299205"/>
            <a:ext cx="111125" cy="323215"/>
          </a:xfrm>
          <a:custGeom>
            <a:avLst/>
            <a:gdLst/>
            <a:ahLst/>
            <a:cxnLst/>
            <a:rect l="l" t="t" r="r" b="b"/>
            <a:pathLst>
              <a:path w="111125" h="323214">
                <a:moveTo>
                  <a:pt x="10921" y="215900"/>
                </a:moveTo>
                <a:lnTo>
                  <a:pt x="6350" y="218440"/>
                </a:lnTo>
                <a:lnTo>
                  <a:pt x="1650" y="220980"/>
                </a:lnTo>
                <a:lnTo>
                  <a:pt x="0" y="226695"/>
                </a:lnTo>
                <a:lnTo>
                  <a:pt x="52450" y="323215"/>
                </a:lnTo>
                <a:lnTo>
                  <a:pt x="64033" y="304673"/>
                </a:lnTo>
                <a:lnTo>
                  <a:pt x="62483" y="304673"/>
                </a:lnTo>
                <a:lnTo>
                  <a:pt x="43433" y="304038"/>
                </a:lnTo>
                <a:lnTo>
                  <a:pt x="44494" y="268767"/>
                </a:lnTo>
                <a:lnTo>
                  <a:pt x="19176" y="222250"/>
                </a:lnTo>
                <a:lnTo>
                  <a:pt x="16763" y="217678"/>
                </a:lnTo>
                <a:lnTo>
                  <a:pt x="10921" y="215900"/>
                </a:lnTo>
                <a:close/>
              </a:path>
              <a:path w="111125" h="323214">
                <a:moveTo>
                  <a:pt x="44494" y="268767"/>
                </a:moveTo>
                <a:lnTo>
                  <a:pt x="43433" y="304038"/>
                </a:lnTo>
                <a:lnTo>
                  <a:pt x="62483" y="304673"/>
                </a:lnTo>
                <a:lnTo>
                  <a:pt x="62632" y="299720"/>
                </a:lnTo>
                <a:lnTo>
                  <a:pt x="61340" y="299720"/>
                </a:lnTo>
                <a:lnTo>
                  <a:pt x="44957" y="299339"/>
                </a:lnTo>
                <a:lnTo>
                  <a:pt x="53596" y="285489"/>
                </a:lnTo>
                <a:lnTo>
                  <a:pt x="44494" y="268767"/>
                </a:lnTo>
                <a:close/>
              </a:path>
              <a:path w="111125" h="323214">
                <a:moveTo>
                  <a:pt x="100329" y="218694"/>
                </a:moveTo>
                <a:lnTo>
                  <a:pt x="94487" y="219964"/>
                </a:lnTo>
                <a:lnTo>
                  <a:pt x="91693" y="224409"/>
                </a:lnTo>
                <a:lnTo>
                  <a:pt x="63539" y="269547"/>
                </a:lnTo>
                <a:lnTo>
                  <a:pt x="62483" y="304673"/>
                </a:lnTo>
                <a:lnTo>
                  <a:pt x="64033" y="304673"/>
                </a:lnTo>
                <a:lnTo>
                  <a:pt x="107822" y="234569"/>
                </a:lnTo>
                <a:lnTo>
                  <a:pt x="110616" y="230124"/>
                </a:lnTo>
                <a:lnTo>
                  <a:pt x="109219" y="224155"/>
                </a:lnTo>
                <a:lnTo>
                  <a:pt x="104775" y="221361"/>
                </a:lnTo>
                <a:lnTo>
                  <a:pt x="100329" y="218694"/>
                </a:lnTo>
                <a:close/>
              </a:path>
              <a:path w="111125" h="323214">
                <a:moveTo>
                  <a:pt x="53596" y="285489"/>
                </a:moveTo>
                <a:lnTo>
                  <a:pt x="44957" y="299339"/>
                </a:lnTo>
                <a:lnTo>
                  <a:pt x="61340" y="299720"/>
                </a:lnTo>
                <a:lnTo>
                  <a:pt x="53596" y="285489"/>
                </a:lnTo>
                <a:close/>
              </a:path>
              <a:path w="111125" h="323214">
                <a:moveTo>
                  <a:pt x="63539" y="269547"/>
                </a:moveTo>
                <a:lnTo>
                  <a:pt x="53596" y="285489"/>
                </a:lnTo>
                <a:lnTo>
                  <a:pt x="61340" y="299720"/>
                </a:lnTo>
                <a:lnTo>
                  <a:pt x="62632" y="299720"/>
                </a:lnTo>
                <a:lnTo>
                  <a:pt x="63539" y="269547"/>
                </a:lnTo>
                <a:close/>
              </a:path>
              <a:path w="111125" h="323214">
                <a:moveTo>
                  <a:pt x="52577" y="0"/>
                </a:moveTo>
                <a:lnTo>
                  <a:pt x="44494" y="268767"/>
                </a:lnTo>
                <a:lnTo>
                  <a:pt x="53596" y="285489"/>
                </a:lnTo>
                <a:lnTo>
                  <a:pt x="63539" y="269547"/>
                </a:lnTo>
                <a:lnTo>
                  <a:pt x="71627" y="508"/>
                </a:lnTo>
                <a:lnTo>
                  <a:pt x="52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9719" y="4182998"/>
            <a:ext cx="828040" cy="810260"/>
          </a:xfrm>
          <a:custGeom>
            <a:avLst/>
            <a:gdLst/>
            <a:ahLst/>
            <a:cxnLst/>
            <a:rect l="l" t="t" r="r" b="b"/>
            <a:pathLst>
              <a:path w="828040" h="810260">
                <a:moveTo>
                  <a:pt x="108965" y="689863"/>
                </a:moveTo>
                <a:lnTo>
                  <a:pt x="0" y="796544"/>
                </a:lnTo>
                <a:lnTo>
                  <a:pt x="13334" y="810132"/>
                </a:lnTo>
                <a:lnTo>
                  <a:pt x="122300" y="703580"/>
                </a:lnTo>
                <a:lnTo>
                  <a:pt x="108965" y="689863"/>
                </a:lnTo>
                <a:close/>
              </a:path>
              <a:path w="828040" h="810260">
                <a:moveTo>
                  <a:pt x="163448" y="636651"/>
                </a:moveTo>
                <a:lnTo>
                  <a:pt x="149859" y="649986"/>
                </a:lnTo>
                <a:lnTo>
                  <a:pt x="163194" y="663575"/>
                </a:lnTo>
                <a:lnTo>
                  <a:pt x="176783" y="650239"/>
                </a:lnTo>
                <a:lnTo>
                  <a:pt x="163448" y="636651"/>
                </a:lnTo>
                <a:close/>
              </a:path>
              <a:path w="828040" h="810260">
                <a:moveTo>
                  <a:pt x="313308" y="490093"/>
                </a:moveTo>
                <a:lnTo>
                  <a:pt x="204342" y="596645"/>
                </a:lnTo>
                <a:lnTo>
                  <a:pt x="217677" y="610234"/>
                </a:lnTo>
                <a:lnTo>
                  <a:pt x="326643" y="503681"/>
                </a:lnTo>
                <a:lnTo>
                  <a:pt x="313308" y="490093"/>
                </a:lnTo>
                <a:close/>
              </a:path>
              <a:path w="828040" h="810260">
                <a:moveTo>
                  <a:pt x="367791" y="436752"/>
                </a:moveTo>
                <a:lnTo>
                  <a:pt x="354075" y="450088"/>
                </a:lnTo>
                <a:lnTo>
                  <a:pt x="367410" y="463803"/>
                </a:lnTo>
                <a:lnTo>
                  <a:pt x="381000" y="450469"/>
                </a:lnTo>
                <a:lnTo>
                  <a:pt x="367791" y="436752"/>
                </a:lnTo>
                <a:close/>
              </a:path>
              <a:path w="828040" h="810260">
                <a:moveTo>
                  <a:pt x="517525" y="290321"/>
                </a:moveTo>
                <a:lnTo>
                  <a:pt x="408558" y="396875"/>
                </a:lnTo>
                <a:lnTo>
                  <a:pt x="421893" y="410463"/>
                </a:lnTo>
                <a:lnTo>
                  <a:pt x="530859" y="303911"/>
                </a:lnTo>
                <a:lnTo>
                  <a:pt x="517525" y="290321"/>
                </a:lnTo>
                <a:close/>
              </a:path>
              <a:path w="828040" h="810260">
                <a:moveTo>
                  <a:pt x="572007" y="236981"/>
                </a:moveTo>
                <a:lnTo>
                  <a:pt x="558418" y="250317"/>
                </a:lnTo>
                <a:lnTo>
                  <a:pt x="571753" y="263906"/>
                </a:lnTo>
                <a:lnTo>
                  <a:pt x="585342" y="250570"/>
                </a:lnTo>
                <a:lnTo>
                  <a:pt x="572007" y="236981"/>
                </a:lnTo>
                <a:close/>
              </a:path>
              <a:path w="828040" h="810260">
                <a:moveTo>
                  <a:pt x="721867" y="90424"/>
                </a:moveTo>
                <a:lnTo>
                  <a:pt x="612901" y="196976"/>
                </a:lnTo>
                <a:lnTo>
                  <a:pt x="626236" y="210693"/>
                </a:lnTo>
                <a:lnTo>
                  <a:pt x="735076" y="104139"/>
                </a:lnTo>
                <a:lnTo>
                  <a:pt x="721867" y="90424"/>
                </a:lnTo>
                <a:close/>
              </a:path>
              <a:path w="828040" h="810260">
                <a:moveTo>
                  <a:pt x="824935" y="10794"/>
                </a:moveTo>
                <a:lnTo>
                  <a:pt x="805179" y="10794"/>
                </a:lnTo>
                <a:lnTo>
                  <a:pt x="816609" y="22478"/>
                </a:lnTo>
                <a:lnTo>
                  <a:pt x="800873" y="26451"/>
                </a:lnTo>
                <a:lnTo>
                  <a:pt x="780414" y="100837"/>
                </a:lnTo>
                <a:lnTo>
                  <a:pt x="783335" y="106171"/>
                </a:lnTo>
                <a:lnTo>
                  <a:pt x="793496" y="108965"/>
                </a:lnTo>
                <a:lnTo>
                  <a:pt x="798702" y="105918"/>
                </a:lnTo>
                <a:lnTo>
                  <a:pt x="824935" y="10794"/>
                </a:lnTo>
                <a:close/>
              </a:path>
              <a:path w="828040" h="810260">
                <a:moveTo>
                  <a:pt x="776224" y="37211"/>
                </a:moveTo>
                <a:lnTo>
                  <a:pt x="762634" y="50545"/>
                </a:lnTo>
                <a:lnTo>
                  <a:pt x="775970" y="64134"/>
                </a:lnTo>
                <a:lnTo>
                  <a:pt x="789558" y="50800"/>
                </a:lnTo>
                <a:lnTo>
                  <a:pt x="776224" y="37211"/>
                </a:lnTo>
                <a:close/>
              </a:path>
              <a:path w="828040" h="810260">
                <a:moveTo>
                  <a:pt x="827912" y="0"/>
                </a:moveTo>
                <a:lnTo>
                  <a:pt x="721359" y="26796"/>
                </a:lnTo>
                <a:lnTo>
                  <a:pt x="718311" y="32003"/>
                </a:lnTo>
                <a:lnTo>
                  <a:pt x="720851" y="42163"/>
                </a:lnTo>
                <a:lnTo>
                  <a:pt x="726058" y="45338"/>
                </a:lnTo>
                <a:lnTo>
                  <a:pt x="800873" y="26451"/>
                </a:lnTo>
                <a:lnTo>
                  <a:pt x="805179" y="10794"/>
                </a:lnTo>
                <a:lnTo>
                  <a:pt x="824935" y="10794"/>
                </a:lnTo>
                <a:lnTo>
                  <a:pt x="827912" y="0"/>
                </a:lnTo>
                <a:close/>
              </a:path>
              <a:path w="828040" h="810260">
                <a:moveTo>
                  <a:pt x="805179" y="10794"/>
                </a:moveTo>
                <a:lnTo>
                  <a:pt x="800873" y="26451"/>
                </a:lnTo>
                <a:lnTo>
                  <a:pt x="816609" y="22478"/>
                </a:lnTo>
                <a:lnTo>
                  <a:pt x="805179" y="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9326" y="4183634"/>
            <a:ext cx="1249680" cy="802640"/>
          </a:xfrm>
          <a:custGeom>
            <a:avLst/>
            <a:gdLst/>
            <a:ahLst/>
            <a:cxnLst/>
            <a:rect l="l" t="t" r="r" b="b"/>
            <a:pathLst>
              <a:path w="1249679" h="802639">
                <a:moveTo>
                  <a:pt x="1140333" y="779272"/>
                </a:moveTo>
                <a:lnTo>
                  <a:pt x="1135888" y="783336"/>
                </a:lnTo>
                <a:lnTo>
                  <a:pt x="1135761" y="788543"/>
                </a:lnTo>
                <a:lnTo>
                  <a:pt x="1135507" y="793877"/>
                </a:lnTo>
                <a:lnTo>
                  <a:pt x="1139571" y="798195"/>
                </a:lnTo>
                <a:lnTo>
                  <a:pt x="1249299" y="802640"/>
                </a:lnTo>
                <a:lnTo>
                  <a:pt x="1248190" y="800481"/>
                </a:lnTo>
                <a:lnTo>
                  <a:pt x="1228216" y="800481"/>
                </a:lnTo>
                <a:lnTo>
                  <a:pt x="1198550" y="781532"/>
                </a:lnTo>
                <a:lnTo>
                  <a:pt x="1145666" y="779399"/>
                </a:lnTo>
                <a:lnTo>
                  <a:pt x="1140333" y="779272"/>
                </a:lnTo>
                <a:close/>
              </a:path>
              <a:path w="1249679" h="802639">
                <a:moveTo>
                  <a:pt x="1198550" y="781532"/>
                </a:moveTo>
                <a:lnTo>
                  <a:pt x="1228216" y="800481"/>
                </a:lnTo>
                <a:lnTo>
                  <a:pt x="1230584" y="796798"/>
                </a:lnTo>
                <a:lnTo>
                  <a:pt x="1224914" y="796798"/>
                </a:lnTo>
                <a:lnTo>
                  <a:pt x="1217476" y="782296"/>
                </a:lnTo>
                <a:lnTo>
                  <a:pt x="1198550" y="781532"/>
                </a:lnTo>
                <a:close/>
              </a:path>
              <a:path w="1249679" h="802639">
                <a:moveTo>
                  <a:pt x="1193419" y="703199"/>
                </a:moveTo>
                <a:lnTo>
                  <a:pt x="1188720" y="705612"/>
                </a:lnTo>
                <a:lnTo>
                  <a:pt x="1184021" y="707898"/>
                </a:lnTo>
                <a:lnTo>
                  <a:pt x="1182243" y="713740"/>
                </a:lnTo>
                <a:lnTo>
                  <a:pt x="1184656" y="718312"/>
                </a:lnTo>
                <a:lnTo>
                  <a:pt x="1208895" y="765567"/>
                </a:lnTo>
                <a:lnTo>
                  <a:pt x="1238503" y="784479"/>
                </a:lnTo>
                <a:lnTo>
                  <a:pt x="1228216" y="800481"/>
                </a:lnTo>
                <a:lnTo>
                  <a:pt x="1248190" y="800481"/>
                </a:lnTo>
                <a:lnTo>
                  <a:pt x="1199134" y="704977"/>
                </a:lnTo>
                <a:lnTo>
                  <a:pt x="1193419" y="703199"/>
                </a:lnTo>
                <a:close/>
              </a:path>
              <a:path w="1249679" h="802639">
                <a:moveTo>
                  <a:pt x="1217476" y="782296"/>
                </a:moveTo>
                <a:lnTo>
                  <a:pt x="1224914" y="796798"/>
                </a:lnTo>
                <a:lnTo>
                  <a:pt x="1233804" y="782955"/>
                </a:lnTo>
                <a:lnTo>
                  <a:pt x="1217476" y="782296"/>
                </a:lnTo>
                <a:close/>
              </a:path>
              <a:path w="1249679" h="802639">
                <a:moveTo>
                  <a:pt x="1208895" y="765567"/>
                </a:moveTo>
                <a:lnTo>
                  <a:pt x="1217476" y="782296"/>
                </a:lnTo>
                <a:lnTo>
                  <a:pt x="1233804" y="782955"/>
                </a:lnTo>
                <a:lnTo>
                  <a:pt x="1224914" y="796798"/>
                </a:lnTo>
                <a:lnTo>
                  <a:pt x="1230584" y="796798"/>
                </a:lnTo>
                <a:lnTo>
                  <a:pt x="1238503" y="784479"/>
                </a:lnTo>
                <a:lnTo>
                  <a:pt x="1208895" y="765567"/>
                </a:lnTo>
                <a:close/>
              </a:path>
              <a:path w="1249679" h="802639">
                <a:moveTo>
                  <a:pt x="10287" y="0"/>
                </a:moveTo>
                <a:lnTo>
                  <a:pt x="0" y="16002"/>
                </a:lnTo>
                <a:lnTo>
                  <a:pt x="1198550" y="781532"/>
                </a:lnTo>
                <a:lnTo>
                  <a:pt x="1217476" y="782296"/>
                </a:lnTo>
                <a:lnTo>
                  <a:pt x="1208895" y="765567"/>
                </a:lnTo>
                <a:lnTo>
                  <a:pt x="10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9771" y="4191634"/>
            <a:ext cx="111125" cy="709295"/>
          </a:xfrm>
          <a:custGeom>
            <a:avLst/>
            <a:gdLst/>
            <a:ahLst/>
            <a:cxnLst/>
            <a:rect l="l" t="t" r="r" b="b"/>
            <a:pathLst>
              <a:path w="111125" h="709295">
                <a:moveTo>
                  <a:pt x="64897" y="0"/>
                </a:moveTo>
                <a:lnTo>
                  <a:pt x="45847" y="0"/>
                </a:lnTo>
                <a:lnTo>
                  <a:pt x="45847" y="76200"/>
                </a:lnTo>
                <a:lnTo>
                  <a:pt x="64897" y="76200"/>
                </a:lnTo>
                <a:lnTo>
                  <a:pt x="64897" y="0"/>
                </a:lnTo>
                <a:close/>
              </a:path>
              <a:path w="111125" h="709295">
                <a:moveTo>
                  <a:pt x="64897" y="133350"/>
                </a:moveTo>
                <a:lnTo>
                  <a:pt x="45847" y="133350"/>
                </a:lnTo>
                <a:lnTo>
                  <a:pt x="45847" y="209550"/>
                </a:lnTo>
                <a:lnTo>
                  <a:pt x="64897" y="209550"/>
                </a:lnTo>
                <a:lnTo>
                  <a:pt x="64897" y="133350"/>
                </a:lnTo>
                <a:close/>
              </a:path>
              <a:path w="111125" h="709295">
                <a:moveTo>
                  <a:pt x="64897" y="266700"/>
                </a:moveTo>
                <a:lnTo>
                  <a:pt x="45847" y="266700"/>
                </a:lnTo>
                <a:lnTo>
                  <a:pt x="45847" y="342900"/>
                </a:lnTo>
                <a:lnTo>
                  <a:pt x="64897" y="342900"/>
                </a:lnTo>
                <a:lnTo>
                  <a:pt x="64897" y="266700"/>
                </a:lnTo>
                <a:close/>
              </a:path>
              <a:path w="111125" h="709295">
                <a:moveTo>
                  <a:pt x="64897" y="400050"/>
                </a:moveTo>
                <a:lnTo>
                  <a:pt x="45847" y="400050"/>
                </a:lnTo>
                <a:lnTo>
                  <a:pt x="45847" y="476250"/>
                </a:lnTo>
                <a:lnTo>
                  <a:pt x="64897" y="476250"/>
                </a:lnTo>
                <a:lnTo>
                  <a:pt x="64897" y="400050"/>
                </a:lnTo>
                <a:close/>
              </a:path>
              <a:path w="111125" h="709295">
                <a:moveTo>
                  <a:pt x="10667" y="603250"/>
                </a:moveTo>
                <a:lnTo>
                  <a:pt x="1524" y="608583"/>
                </a:lnTo>
                <a:lnTo>
                  <a:pt x="0" y="614298"/>
                </a:lnTo>
                <a:lnTo>
                  <a:pt x="55372" y="709167"/>
                </a:lnTo>
                <a:lnTo>
                  <a:pt x="66417" y="690244"/>
                </a:lnTo>
                <a:lnTo>
                  <a:pt x="45847" y="690244"/>
                </a:lnTo>
                <a:lnTo>
                  <a:pt x="45847" y="666750"/>
                </a:lnTo>
                <a:lnTo>
                  <a:pt x="52662" y="666750"/>
                </a:lnTo>
                <a:lnTo>
                  <a:pt x="16510" y="604773"/>
                </a:lnTo>
                <a:lnTo>
                  <a:pt x="10667" y="603250"/>
                </a:lnTo>
                <a:close/>
              </a:path>
              <a:path w="111125" h="709295">
                <a:moveTo>
                  <a:pt x="52662" y="666750"/>
                </a:moveTo>
                <a:lnTo>
                  <a:pt x="45847" y="666750"/>
                </a:lnTo>
                <a:lnTo>
                  <a:pt x="45847" y="690244"/>
                </a:lnTo>
                <a:lnTo>
                  <a:pt x="64897" y="690244"/>
                </a:lnTo>
                <a:lnTo>
                  <a:pt x="64897" y="685545"/>
                </a:lnTo>
                <a:lnTo>
                  <a:pt x="47116" y="685545"/>
                </a:lnTo>
                <a:lnTo>
                  <a:pt x="55372" y="671394"/>
                </a:lnTo>
                <a:lnTo>
                  <a:pt x="52662" y="666750"/>
                </a:lnTo>
                <a:close/>
              </a:path>
              <a:path w="111125" h="709295">
                <a:moveTo>
                  <a:pt x="80130" y="666750"/>
                </a:moveTo>
                <a:lnTo>
                  <a:pt x="64897" y="666750"/>
                </a:lnTo>
                <a:lnTo>
                  <a:pt x="64897" y="690244"/>
                </a:lnTo>
                <a:lnTo>
                  <a:pt x="66417" y="690244"/>
                </a:lnTo>
                <a:lnTo>
                  <a:pt x="80130" y="666750"/>
                </a:lnTo>
                <a:close/>
              </a:path>
              <a:path w="111125" h="709295">
                <a:moveTo>
                  <a:pt x="55372" y="671394"/>
                </a:moveTo>
                <a:lnTo>
                  <a:pt x="47116" y="685545"/>
                </a:lnTo>
                <a:lnTo>
                  <a:pt x="63626" y="685545"/>
                </a:lnTo>
                <a:lnTo>
                  <a:pt x="55372" y="671394"/>
                </a:lnTo>
                <a:close/>
              </a:path>
              <a:path w="111125" h="709295">
                <a:moveTo>
                  <a:pt x="100075" y="603250"/>
                </a:moveTo>
                <a:lnTo>
                  <a:pt x="94233" y="604773"/>
                </a:lnTo>
                <a:lnTo>
                  <a:pt x="55372" y="671394"/>
                </a:lnTo>
                <a:lnTo>
                  <a:pt x="63626" y="685545"/>
                </a:lnTo>
                <a:lnTo>
                  <a:pt x="64897" y="685545"/>
                </a:lnTo>
                <a:lnTo>
                  <a:pt x="64897" y="666750"/>
                </a:lnTo>
                <a:lnTo>
                  <a:pt x="80130" y="666750"/>
                </a:lnTo>
                <a:lnTo>
                  <a:pt x="108076" y="618870"/>
                </a:lnTo>
                <a:lnTo>
                  <a:pt x="110616" y="614298"/>
                </a:lnTo>
                <a:lnTo>
                  <a:pt x="109092" y="608583"/>
                </a:lnTo>
                <a:lnTo>
                  <a:pt x="104648" y="605916"/>
                </a:lnTo>
                <a:lnTo>
                  <a:pt x="100075" y="603250"/>
                </a:lnTo>
                <a:close/>
              </a:path>
              <a:path w="111125" h="709295">
                <a:moveTo>
                  <a:pt x="58081" y="666750"/>
                </a:moveTo>
                <a:lnTo>
                  <a:pt x="52662" y="666750"/>
                </a:lnTo>
                <a:lnTo>
                  <a:pt x="55372" y="671394"/>
                </a:lnTo>
                <a:lnTo>
                  <a:pt x="58081" y="666750"/>
                </a:lnTo>
                <a:close/>
              </a:path>
              <a:path w="111125" h="709295">
                <a:moveTo>
                  <a:pt x="64897" y="533400"/>
                </a:moveTo>
                <a:lnTo>
                  <a:pt x="45847" y="533400"/>
                </a:lnTo>
                <a:lnTo>
                  <a:pt x="45847" y="609600"/>
                </a:lnTo>
                <a:lnTo>
                  <a:pt x="64897" y="609600"/>
                </a:lnTo>
                <a:lnTo>
                  <a:pt x="64897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9465" y="2957448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48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3648" y="3289934"/>
            <a:ext cx="4944110" cy="9525"/>
          </a:xfrm>
          <a:custGeom>
            <a:avLst/>
            <a:gdLst/>
            <a:ahLst/>
            <a:cxnLst/>
            <a:rect l="l" t="t" r="r" b="b"/>
            <a:pathLst>
              <a:path w="4944109" h="9525">
                <a:moveTo>
                  <a:pt x="0" y="0"/>
                </a:moveTo>
                <a:lnTo>
                  <a:pt x="4943856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648" y="3289934"/>
            <a:ext cx="0" cy="2119630"/>
          </a:xfrm>
          <a:custGeom>
            <a:avLst/>
            <a:gdLst/>
            <a:ahLst/>
            <a:cxnLst/>
            <a:rect l="l" t="t" r="r" b="b"/>
            <a:pathLst>
              <a:path h="2119629">
                <a:moveTo>
                  <a:pt x="0" y="0"/>
                </a:moveTo>
                <a:lnTo>
                  <a:pt x="0" y="211937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7669" y="3622421"/>
            <a:ext cx="1633855" cy="560705"/>
          </a:xfrm>
          <a:custGeom>
            <a:avLst/>
            <a:gdLst/>
            <a:ahLst/>
            <a:cxnLst/>
            <a:rect l="l" t="t" r="r" b="b"/>
            <a:pathLst>
              <a:path w="1633854" h="560704">
                <a:moveTo>
                  <a:pt x="0" y="93471"/>
                </a:moveTo>
                <a:lnTo>
                  <a:pt x="7354" y="57060"/>
                </a:lnTo>
                <a:lnTo>
                  <a:pt x="27400" y="27352"/>
                </a:lnTo>
                <a:lnTo>
                  <a:pt x="57114" y="7336"/>
                </a:lnTo>
                <a:lnTo>
                  <a:pt x="93472" y="0"/>
                </a:lnTo>
                <a:lnTo>
                  <a:pt x="1540129" y="0"/>
                </a:lnTo>
                <a:lnTo>
                  <a:pt x="1576540" y="7336"/>
                </a:lnTo>
                <a:lnTo>
                  <a:pt x="1606248" y="27352"/>
                </a:lnTo>
                <a:lnTo>
                  <a:pt x="1626264" y="57060"/>
                </a:lnTo>
                <a:lnTo>
                  <a:pt x="1633601" y="93471"/>
                </a:lnTo>
                <a:lnTo>
                  <a:pt x="1633601" y="467232"/>
                </a:lnTo>
                <a:lnTo>
                  <a:pt x="1626264" y="503590"/>
                </a:lnTo>
                <a:lnTo>
                  <a:pt x="1606248" y="533304"/>
                </a:lnTo>
                <a:lnTo>
                  <a:pt x="1576540" y="553350"/>
                </a:lnTo>
                <a:lnTo>
                  <a:pt x="1540129" y="560704"/>
                </a:lnTo>
                <a:lnTo>
                  <a:pt x="93472" y="560704"/>
                </a:lnTo>
                <a:lnTo>
                  <a:pt x="57114" y="553350"/>
                </a:lnTo>
                <a:lnTo>
                  <a:pt x="27400" y="533304"/>
                </a:lnTo>
                <a:lnTo>
                  <a:pt x="7354" y="503590"/>
                </a:lnTo>
                <a:lnTo>
                  <a:pt x="0" y="467232"/>
                </a:lnTo>
                <a:lnTo>
                  <a:pt x="0" y="9347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91129" y="3790315"/>
            <a:ext cx="607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Со</a:t>
            </a:r>
            <a:r>
              <a:rPr sz="1200" spc="-40" dirty="0">
                <a:latin typeface="Calibri"/>
                <a:cs typeface="Calibri"/>
              </a:rPr>
              <a:t>г</a:t>
            </a:r>
            <a:r>
              <a:rPr sz="1200" spc="-5" dirty="0">
                <a:latin typeface="Calibri"/>
                <a:cs typeface="Calibri"/>
              </a:rPr>
              <a:t>ласие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77669" y="5129021"/>
            <a:ext cx="1633855" cy="560705"/>
          </a:xfrm>
          <a:custGeom>
            <a:avLst/>
            <a:gdLst/>
            <a:ahLst/>
            <a:cxnLst/>
            <a:rect l="l" t="t" r="r" b="b"/>
            <a:pathLst>
              <a:path w="1633854" h="560704">
                <a:moveTo>
                  <a:pt x="0" y="93471"/>
                </a:moveTo>
                <a:lnTo>
                  <a:pt x="7354" y="57060"/>
                </a:lnTo>
                <a:lnTo>
                  <a:pt x="27400" y="27352"/>
                </a:lnTo>
                <a:lnTo>
                  <a:pt x="57114" y="7336"/>
                </a:lnTo>
                <a:lnTo>
                  <a:pt x="93472" y="0"/>
                </a:lnTo>
                <a:lnTo>
                  <a:pt x="1540129" y="0"/>
                </a:lnTo>
                <a:lnTo>
                  <a:pt x="1576540" y="7336"/>
                </a:lnTo>
                <a:lnTo>
                  <a:pt x="1606248" y="27352"/>
                </a:lnTo>
                <a:lnTo>
                  <a:pt x="1626264" y="57060"/>
                </a:lnTo>
                <a:lnTo>
                  <a:pt x="1633601" y="93471"/>
                </a:lnTo>
                <a:lnTo>
                  <a:pt x="1633601" y="467245"/>
                </a:lnTo>
                <a:lnTo>
                  <a:pt x="1626264" y="503620"/>
                </a:lnTo>
                <a:lnTo>
                  <a:pt x="1606248" y="533323"/>
                </a:lnTo>
                <a:lnTo>
                  <a:pt x="1576540" y="553349"/>
                </a:lnTo>
                <a:lnTo>
                  <a:pt x="1540129" y="560692"/>
                </a:lnTo>
                <a:lnTo>
                  <a:pt x="93472" y="560692"/>
                </a:lnTo>
                <a:lnTo>
                  <a:pt x="57114" y="553349"/>
                </a:lnTo>
                <a:lnTo>
                  <a:pt x="27400" y="533323"/>
                </a:lnTo>
                <a:lnTo>
                  <a:pt x="7354" y="503620"/>
                </a:lnTo>
                <a:lnTo>
                  <a:pt x="0" y="467245"/>
                </a:lnTo>
                <a:lnTo>
                  <a:pt x="0" y="93471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17750" y="5297551"/>
            <a:ext cx="1352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Запрос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информации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39160" y="3289934"/>
            <a:ext cx="111125" cy="332740"/>
          </a:xfrm>
          <a:custGeom>
            <a:avLst/>
            <a:gdLst/>
            <a:ahLst/>
            <a:cxnLst/>
            <a:rect l="l" t="t" r="r" b="b"/>
            <a:pathLst>
              <a:path w="111125" h="332739">
                <a:moveTo>
                  <a:pt x="10668" y="226567"/>
                </a:moveTo>
                <a:lnTo>
                  <a:pt x="6095" y="229107"/>
                </a:lnTo>
                <a:lnTo>
                  <a:pt x="1524" y="231775"/>
                </a:lnTo>
                <a:lnTo>
                  <a:pt x="0" y="237616"/>
                </a:lnTo>
                <a:lnTo>
                  <a:pt x="55371" y="332485"/>
                </a:lnTo>
                <a:lnTo>
                  <a:pt x="66417" y="313563"/>
                </a:lnTo>
                <a:lnTo>
                  <a:pt x="45846" y="313563"/>
                </a:lnTo>
                <a:lnTo>
                  <a:pt x="45846" y="278256"/>
                </a:lnTo>
                <a:lnTo>
                  <a:pt x="19176" y="232537"/>
                </a:lnTo>
                <a:lnTo>
                  <a:pt x="16509" y="228091"/>
                </a:lnTo>
                <a:lnTo>
                  <a:pt x="10668" y="226567"/>
                </a:lnTo>
                <a:close/>
              </a:path>
              <a:path w="111125" h="332739">
                <a:moveTo>
                  <a:pt x="45846" y="278256"/>
                </a:moveTo>
                <a:lnTo>
                  <a:pt x="45846" y="313563"/>
                </a:lnTo>
                <a:lnTo>
                  <a:pt x="64896" y="313563"/>
                </a:lnTo>
                <a:lnTo>
                  <a:pt x="64896" y="308737"/>
                </a:lnTo>
                <a:lnTo>
                  <a:pt x="47116" y="308737"/>
                </a:lnTo>
                <a:lnTo>
                  <a:pt x="55371" y="294585"/>
                </a:lnTo>
                <a:lnTo>
                  <a:pt x="45846" y="278256"/>
                </a:lnTo>
                <a:close/>
              </a:path>
              <a:path w="111125" h="332739">
                <a:moveTo>
                  <a:pt x="100075" y="226567"/>
                </a:moveTo>
                <a:lnTo>
                  <a:pt x="94233" y="228091"/>
                </a:lnTo>
                <a:lnTo>
                  <a:pt x="91566" y="232537"/>
                </a:lnTo>
                <a:lnTo>
                  <a:pt x="64896" y="278256"/>
                </a:lnTo>
                <a:lnTo>
                  <a:pt x="64896" y="313563"/>
                </a:lnTo>
                <a:lnTo>
                  <a:pt x="66417" y="313563"/>
                </a:lnTo>
                <a:lnTo>
                  <a:pt x="108076" y="242188"/>
                </a:lnTo>
                <a:lnTo>
                  <a:pt x="110616" y="237616"/>
                </a:lnTo>
                <a:lnTo>
                  <a:pt x="109093" y="231775"/>
                </a:lnTo>
                <a:lnTo>
                  <a:pt x="104647" y="229107"/>
                </a:lnTo>
                <a:lnTo>
                  <a:pt x="100075" y="226567"/>
                </a:lnTo>
                <a:close/>
              </a:path>
              <a:path w="111125" h="332739">
                <a:moveTo>
                  <a:pt x="55371" y="294585"/>
                </a:moveTo>
                <a:lnTo>
                  <a:pt x="47116" y="308737"/>
                </a:lnTo>
                <a:lnTo>
                  <a:pt x="63626" y="308737"/>
                </a:lnTo>
                <a:lnTo>
                  <a:pt x="55371" y="294585"/>
                </a:lnTo>
                <a:close/>
              </a:path>
              <a:path w="111125" h="332739">
                <a:moveTo>
                  <a:pt x="64896" y="278256"/>
                </a:moveTo>
                <a:lnTo>
                  <a:pt x="55371" y="294585"/>
                </a:lnTo>
                <a:lnTo>
                  <a:pt x="63626" y="308737"/>
                </a:lnTo>
                <a:lnTo>
                  <a:pt x="64896" y="308737"/>
                </a:lnTo>
                <a:lnTo>
                  <a:pt x="64896" y="278256"/>
                </a:lnTo>
                <a:close/>
              </a:path>
              <a:path w="111125" h="332739">
                <a:moveTo>
                  <a:pt x="64896" y="0"/>
                </a:moveTo>
                <a:lnTo>
                  <a:pt x="45846" y="0"/>
                </a:lnTo>
                <a:lnTo>
                  <a:pt x="45846" y="278256"/>
                </a:lnTo>
                <a:lnTo>
                  <a:pt x="55371" y="294585"/>
                </a:lnTo>
                <a:lnTo>
                  <a:pt x="64896" y="278256"/>
                </a:lnTo>
                <a:lnTo>
                  <a:pt x="64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5354065"/>
            <a:ext cx="414655" cy="111125"/>
          </a:xfrm>
          <a:custGeom>
            <a:avLst/>
            <a:gdLst/>
            <a:ahLst/>
            <a:cxnLst/>
            <a:rect l="l" t="t" r="r" b="b"/>
            <a:pathLst>
              <a:path w="414655" h="111125">
                <a:moveTo>
                  <a:pt x="376355" y="55308"/>
                </a:moveTo>
                <a:lnTo>
                  <a:pt x="309625" y="94234"/>
                </a:lnTo>
                <a:lnTo>
                  <a:pt x="308101" y="99949"/>
                </a:lnTo>
                <a:lnTo>
                  <a:pt x="313436" y="109093"/>
                </a:lnTo>
                <a:lnTo>
                  <a:pt x="319277" y="110617"/>
                </a:lnTo>
                <a:lnTo>
                  <a:pt x="397827" y="64770"/>
                </a:lnTo>
                <a:lnTo>
                  <a:pt x="395224" y="64770"/>
                </a:lnTo>
                <a:lnTo>
                  <a:pt x="395224" y="63500"/>
                </a:lnTo>
                <a:lnTo>
                  <a:pt x="390398" y="63500"/>
                </a:lnTo>
                <a:lnTo>
                  <a:pt x="376355" y="55308"/>
                </a:lnTo>
                <a:close/>
              </a:path>
              <a:path w="414655" h="111125">
                <a:moveTo>
                  <a:pt x="359918" y="45720"/>
                </a:moveTo>
                <a:lnTo>
                  <a:pt x="0" y="45720"/>
                </a:lnTo>
                <a:lnTo>
                  <a:pt x="0" y="64770"/>
                </a:lnTo>
                <a:lnTo>
                  <a:pt x="360135" y="64770"/>
                </a:lnTo>
                <a:lnTo>
                  <a:pt x="376355" y="55308"/>
                </a:lnTo>
                <a:lnTo>
                  <a:pt x="359918" y="45720"/>
                </a:lnTo>
                <a:close/>
              </a:path>
              <a:path w="414655" h="111125">
                <a:moveTo>
                  <a:pt x="397788" y="45720"/>
                </a:moveTo>
                <a:lnTo>
                  <a:pt x="395224" y="45720"/>
                </a:lnTo>
                <a:lnTo>
                  <a:pt x="395224" y="64770"/>
                </a:lnTo>
                <a:lnTo>
                  <a:pt x="397827" y="64770"/>
                </a:lnTo>
                <a:lnTo>
                  <a:pt x="414146" y="55245"/>
                </a:lnTo>
                <a:lnTo>
                  <a:pt x="397788" y="45720"/>
                </a:lnTo>
                <a:close/>
              </a:path>
              <a:path w="414655" h="111125">
                <a:moveTo>
                  <a:pt x="390398" y="47117"/>
                </a:moveTo>
                <a:lnTo>
                  <a:pt x="376355" y="55308"/>
                </a:lnTo>
                <a:lnTo>
                  <a:pt x="390398" y="63500"/>
                </a:lnTo>
                <a:lnTo>
                  <a:pt x="390398" y="47117"/>
                </a:lnTo>
                <a:close/>
              </a:path>
              <a:path w="414655" h="111125">
                <a:moveTo>
                  <a:pt x="395224" y="47117"/>
                </a:moveTo>
                <a:lnTo>
                  <a:pt x="390398" y="47117"/>
                </a:lnTo>
                <a:lnTo>
                  <a:pt x="390398" y="63500"/>
                </a:lnTo>
                <a:lnTo>
                  <a:pt x="395224" y="63500"/>
                </a:lnTo>
                <a:lnTo>
                  <a:pt x="395224" y="47117"/>
                </a:lnTo>
                <a:close/>
              </a:path>
              <a:path w="414655" h="111125">
                <a:moveTo>
                  <a:pt x="319277" y="0"/>
                </a:moveTo>
                <a:lnTo>
                  <a:pt x="313436" y="1524"/>
                </a:lnTo>
                <a:lnTo>
                  <a:pt x="310769" y="6096"/>
                </a:lnTo>
                <a:lnTo>
                  <a:pt x="308101" y="10541"/>
                </a:lnTo>
                <a:lnTo>
                  <a:pt x="309625" y="16383"/>
                </a:lnTo>
                <a:lnTo>
                  <a:pt x="376355" y="55308"/>
                </a:lnTo>
                <a:lnTo>
                  <a:pt x="390398" y="47117"/>
                </a:lnTo>
                <a:lnTo>
                  <a:pt x="395224" y="47117"/>
                </a:lnTo>
                <a:lnTo>
                  <a:pt x="395224" y="45720"/>
                </a:lnTo>
                <a:lnTo>
                  <a:pt x="397788" y="45720"/>
                </a:lnTo>
                <a:lnTo>
                  <a:pt x="3192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4604" y="5354065"/>
            <a:ext cx="414020" cy="111125"/>
          </a:xfrm>
          <a:custGeom>
            <a:avLst/>
            <a:gdLst/>
            <a:ahLst/>
            <a:cxnLst/>
            <a:rect l="l" t="t" r="r" b="b"/>
            <a:pathLst>
              <a:path w="414020" h="111125">
                <a:moveTo>
                  <a:pt x="376355" y="55308"/>
                </a:moveTo>
                <a:lnTo>
                  <a:pt x="309625" y="94234"/>
                </a:lnTo>
                <a:lnTo>
                  <a:pt x="308102" y="99949"/>
                </a:lnTo>
                <a:lnTo>
                  <a:pt x="310769" y="104521"/>
                </a:lnTo>
                <a:lnTo>
                  <a:pt x="313309" y="109093"/>
                </a:lnTo>
                <a:lnTo>
                  <a:pt x="319150" y="110617"/>
                </a:lnTo>
                <a:lnTo>
                  <a:pt x="397700" y="64770"/>
                </a:lnTo>
                <a:lnTo>
                  <a:pt x="395097" y="64770"/>
                </a:lnTo>
                <a:lnTo>
                  <a:pt x="395097" y="63500"/>
                </a:lnTo>
                <a:lnTo>
                  <a:pt x="390398" y="63500"/>
                </a:lnTo>
                <a:lnTo>
                  <a:pt x="376355" y="55308"/>
                </a:lnTo>
                <a:close/>
              </a:path>
              <a:path w="414020" h="111125">
                <a:moveTo>
                  <a:pt x="359918" y="45720"/>
                </a:moveTo>
                <a:lnTo>
                  <a:pt x="0" y="45720"/>
                </a:lnTo>
                <a:lnTo>
                  <a:pt x="0" y="64770"/>
                </a:lnTo>
                <a:lnTo>
                  <a:pt x="360135" y="64770"/>
                </a:lnTo>
                <a:lnTo>
                  <a:pt x="376355" y="55308"/>
                </a:lnTo>
                <a:lnTo>
                  <a:pt x="359918" y="45720"/>
                </a:lnTo>
                <a:close/>
              </a:path>
              <a:path w="414020" h="111125">
                <a:moveTo>
                  <a:pt x="397661" y="45720"/>
                </a:moveTo>
                <a:lnTo>
                  <a:pt x="395097" y="45720"/>
                </a:lnTo>
                <a:lnTo>
                  <a:pt x="395097" y="64770"/>
                </a:lnTo>
                <a:lnTo>
                  <a:pt x="397700" y="64770"/>
                </a:lnTo>
                <a:lnTo>
                  <a:pt x="414020" y="55245"/>
                </a:lnTo>
                <a:lnTo>
                  <a:pt x="397661" y="45720"/>
                </a:lnTo>
                <a:close/>
              </a:path>
              <a:path w="414020" h="111125">
                <a:moveTo>
                  <a:pt x="390398" y="47117"/>
                </a:moveTo>
                <a:lnTo>
                  <a:pt x="376355" y="55308"/>
                </a:lnTo>
                <a:lnTo>
                  <a:pt x="390398" y="63500"/>
                </a:lnTo>
                <a:lnTo>
                  <a:pt x="390398" y="47117"/>
                </a:lnTo>
                <a:close/>
              </a:path>
              <a:path w="414020" h="111125">
                <a:moveTo>
                  <a:pt x="395097" y="47117"/>
                </a:moveTo>
                <a:lnTo>
                  <a:pt x="390398" y="47117"/>
                </a:lnTo>
                <a:lnTo>
                  <a:pt x="390398" y="63500"/>
                </a:lnTo>
                <a:lnTo>
                  <a:pt x="395097" y="63500"/>
                </a:lnTo>
                <a:lnTo>
                  <a:pt x="395097" y="47117"/>
                </a:lnTo>
                <a:close/>
              </a:path>
              <a:path w="414020" h="111125">
                <a:moveTo>
                  <a:pt x="319150" y="0"/>
                </a:moveTo>
                <a:lnTo>
                  <a:pt x="313309" y="1524"/>
                </a:lnTo>
                <a:lnTo>
                  <a:pt x="310769" y="6096"/>
                </a:lnTo>
                <a:lnTo>
                  <a:pt x="308102" y="10541"/>
                </a:lnTo>
                <a:lnTo>
                  <a:pt x="309625" y="16383"/>
                </a:lnTo>
                <a:lnTo>
                  <a:pt x="376355" y="55308"/>
                </a:lnTo>
                <a:lnTo>
                  <a:pt x="390398" y="47117"/>
                </a:lnTo>
                <a:lnTo>
                  <a:pt x="395097" y="47117"/>
                </a:lnTo>
                <a:lnTo>
                  <a:pt x="395097" y="45720"/>
                </a:lnTo>
                <a:lnTo>
                  <a:pt x="397661" y="45720"/>
                </a:lnTo>
                <a:lnTo>
                  <a:pt x="319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9375" y="1648282"/>
            <a:ext cx="435644" cy="1176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71269" y="424434"/>
            <a:ext cx="581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ПРАВА СУБЪЕКТА </a:t>
            </a:r>
            <a:r>
              <a:rPr spc="-5" dirty="0"/>
              <a:t>ПЕРСОНАЛЬНЫХ</a:t>
            </a:r>
            <a:r>
              <a:rPr spc="40" dirty="0"/>
              <a:t> </a:t>
            </a:r>
            <a:r>
              <a:rPr spc="-5" dirty="0"/>
              <a:t>ДАННЫХ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622" y="706069"/>
            <a:ext cx="5821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СУБЪЕКТ </a:t>
            </a:r>
            <a:r>
              <a:rPr spc="-30" dirty="0"/>
              <a:t>ВПРАВЕ </a:t>
            </a:r>
            <a:r>
              <a:rPr spc="-10" dirty="0"/>
              <a:t>ЗАПРОСИТЬ </a:t>
            </a:r>
            <a:r>
              <a:rPr dirty="0"/>
              <a:t>У</a:t>
            </a:r>
            <a:r>
              <a:rPr spc="90" dirty="0"/>
              <a:t> </a:t>
            </a:r>
            <a:r>
              <a:rPr spc="-55" dirty="0"/>
              <a:t>ОПЕРАТОРА:</a:t>
            </a:r>
          </a:p>
        </p:txBody>
      </p:sp>
      <p:sp>
        <p:nvSpPr>
          <p:cNvPr id="3" name="object 3"/>
          <p:cNvSpPr/>
          <p:nvPr/>
        </p:nvSpPr>
        <p:spPr>
          <a:xfrm>
            <a:off x="480733" y="1516456"/>
            <a:ext cx="8268334" cy="4896485"/>
          </a:xfrm>
          <a:custGeom>
            <a:avLst/>
            <a:gdLst/>
            <a:ahLst/>
            <a:cxnLst/>
            <a:rect l="l" t="t" r="r" b="b"/>
            <a:pathLst>
              <a:path w="8268334" h="4896485">
                <a:moveTo>
                  <a:pt x="0" y="4896485"/>
                </a:moveTo>
                <a:lnTo>
                  <a:pt x="8268081" y="4896485"/>
                </a:lnTo>
                <a:lnTo>
                  <a:pt x="8268081" y="0"/>
                </a:lnTo>
                <a:lnTo>
                  <a:pt x="0" y="0"/>
                </a:lnTo>
                <a:lnTo>
                  <a:pt x="0" y="489648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33" y="1516456"/>
            <a:ext cx="8268334" cy="4896485"/>
          </a:xfrm>
          <a:custGeom>
            <a:avLst/>
            <a:gdLst/>
            <a:ahLst/>
            <a:cxnLst/>
            <a:rect l="l" t="t" r="r" b="b"/>
            <a:pathLst>
              <a:path w="8268334" h="4896485">
                <a:moveTo>
                  <a:pt x="0" y="4896485"/>
                </a:moveTo>
                <a:lnTo>
                  <a:pt x="8268081" y="4896485"/>
                </a:lnTo>
                <a:lnTo>
                  <a:pt x="8268081" y="0"/>
                </a:lnTo>
                <a:lnTo>
                  <a:pt x="0" y="0"/>
                </a:lnTo>
                <a:lnTo>
                  <a:pt x="0" y="48964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714" y="1748790"/>
            <a:ext cx="80117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300" indent="-2292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27935" algn="l"/>
              </a:tabLst>
            </a:pP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Подтверждение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факта обработки персональных данных</a:t>
            </a:r>
            <a:r>
              <a:rPr sz="1200" b="1" spc="-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оператором;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150">
              <a:latin typeface="Calibri"/>
              <a:cs typeface="Calibri"/>
            </a:endParaRPr>
          </a:p>
          <a:p>
            <a:pPr marL="2527300" indent="-229235">
              <a:lnSpc>
                <a:spcPct val="100000"/>
              </a:lnSpc>
              <a:buAutoNum type="arabicParenR"/>
              <a:tabLst>
                <a:tab pos="2527935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Правовые основания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200" b="1" spc="-15" dirty="0">
                <a:solidFill>
                  <a:srgbClr val="0F243E"/>
                </a:solidFill>
                <a:latin typeface="Calibri"/>
                <a:cs typeface="Calibri"/>
              </a:rPr>
              <a:t>цели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обработки персональных</a:t>
            </a:r>
            <a:r>
              <a:rPr sz="12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данных;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/>
            </a:pPr>
            <a:endParaRPr sz="1150">
              <a:latin typeface="Calibri"/>
              <a:cs typeface="Calibri"/>
            </a:endParaRPr>
          </a:p>
          <a:p>
            <a:pPr marL="2527300" indent="-22923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527935" algn="l"/>
              </a:tabLst>
            </a:pP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Цели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применяемые оператором способы обработки персональных</a:t>
            </a:r>
            <a:r>
              <a:rPr sz="12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данных;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arenR" startAt="3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Наименование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место нахождения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оператора,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сведения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о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лицах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(за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исключением работников оператора), которые  имеют доступ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к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персональным данным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которым могут быть раскрыты персональные данные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на</a:t>
            </a:r>
            <a:r>
              <a:rPr sz="1200" b="1" spc="-1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основании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договора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с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оператором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на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основании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федерального</a:t>
            </a:r>
            <a:r>
              <a:rPr sz="1200" b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закона;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arenR" startAt="4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Обрабатываемые персональные данные, относящиеся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к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соответствующему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субъекту персональных</a:t>
            </a:r>
            <a:r>
              <a:rPr sz="1200" b="1" spc="-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данных,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источник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их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получения, если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иной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порядок предоставления таких данных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не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предусмотрен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федеральным</a:t>
            </a:r>
            <a:r>
              <a:rPr sz="1200" b="1" spc="-1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законом;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arenR" startAt="5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Сроки обработки персональных данных,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том числе сроки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их</a:t>
            </a:r>
            <a:r>
              <a:rPr sz="1200" b="1" spc="-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хранения;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 startAt="5"/>
            </a:pPr>
            <a:endParaRPr sz="1150">
              <a:latin typeface="Calibri"/>
              <a:cs typeface="Calibri"/>
            </a:endParaRPr>
          </a:p>
          <a:p>
            <a:pPr marL="241300" marR="468630" indent="-228600">
              <a:lnSpc>
                <a:spcPct val="100000"/>
              </a:lnSpc>
              <a:buAutoNum type="arabicParenR" startAt="5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Порядок осуществления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субъектом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 прав,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предусмотренных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настоящим федеральным  законом;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F243E"/>
              </a:buClr>
              <a:buFont typeface="Calibri"/>
              <a:buAutoNum type="arabicParenR" startAt="5"/>
            </a:pPr>
            <a:endParaRPr sz="1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arenR" startAt="5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Информацию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об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осуществленной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о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предполагаемой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трансграничной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передаче</a:t>
            </a:r>
            <a:r>
              <a:rPr sz="1200" b="1" spc="-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данных;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 startAt="5"/>
            </a:pPr>
            <a:endParaRPr sz="1150">
              <a:latin typeface="Calibri"/>
              <a:cs typeface="Calibri"/>
            </a:endParaRPr>
          </a:p>
          <a:p>
            <a:pPr marL="241300" marR="179070" indent="-228600">
              <a:lnSpc>
                <a:spcPct val="100000"/>
              </a:lnSpc>
              <a:buAutoNum type="arabicParenR" startAt="5"/>
              <a:tabLst>
                <a:tab pos="241300" algn="l"/>
              </a:tabLst>
            </a:pP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Наименование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фамилию, имя, отчество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адрес лица,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осуществляющего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обработку персональных данных по  поручению оператора, если обработка поручена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200" b="1" spc="-20" dirty="0">
                <a:solidFill>
                  <a:srgbClr val="0F243E"/>
                </a:solidFill>
                <a:latin typeface="Calibri"/>
                <a:cs typeface="Calibri"/>
              </a:rPr>
              <a:t>будет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поручена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такому</a:t>
            </a:r>
            <a:r>
              <a:rPr sz="12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лицу;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Calibri"/>
              <a:buAutoNum type="arabicParenR" startAt="5"/>
            </a:pPr>
            <a:endParaRPr sz="1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arenR" startAt="5"/>
              <a:tabLst>
                <a:tab pos="241300" algn="l"/>
              </a:tabLst>
            </a:pP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Иные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сведения, предусмотренные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настоящим федеральным законом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другими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федеральными</a:t>
            </a:r>
            <a:r>
              <a:rPr sz="1200" b="1" spc="-1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F243E"/>
                </a:solidFill>
                <a:latin typeface="Calibri"/>
                <a:cs typeface="Calibri"/>
              </a:rPr>
              <a:t>законами.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771" y="332613"/>
            <a:ext cx="2320036" cy="237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332701"/>
            <a:ext cx="8353425" cy="6120765"/>
          </a:xfrm>
          <a:custGeom>
            <a:avLst/>
            <a:gdLst/>
            <a:ahLst/>
            <a:cxnLst/>
            <a:rect l="l" t="t" r="r" b="b"/>
            <a:pathLst>
              <a:path w="8353425" h="6120765">
                <a:moveTo>
                  <a:pt x="0" y="6120638"/>
                </a:moveTo>
                <a:lnTo>
                  <a:pt x="8352917" y="6120638"/>
                </a:lnTo>
                <a:lnTo>
                  <a:pt x="8352917" y="0"/>
                </a:lnTo>
                <a:lnTo>
                  <a:pt x="0" y="0"/>
                </a:lnTo>
                <a:lnTo>
                  <a:pt x="0" y="612063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41" y="332701"/>
            <a:ext cx="8353425" cy="6120765"/>
          </a:xfrm>
          <a:custGeom>
            <a:avLst/>
            <a:gdLst/>
            <a:ahLst/>
            <a:cxnLst/>
            <a:rect l="l" t="t" r="r" b="b"/>
            <a:pathLst>
              <a:path w="8353425" h="6120765">
                <a:moveTo>
                  <a:pt x="0" y="6120638"/>
                </a:moveTo>
                <a:lnTo>
                  <a:pt x="8352917" y="6120638"/>
                </a:lnTo>
                <a:lnTo>
                  <a:pt x="8352917" y="0"/>
                </a:lnTo>
                <a:lnTo>
                  <a:pt x="0" y="0"/>
                </a:lnTo>
                <a:lnTo>
                  <a:pt x="0" y="6120638"/>
                </a:lnTo>
                <a:close/>
              </a:path>
            </a:pathLst>
          </a:custGeom>
          <a:ln w="25400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3048711"/>
            <a:ext cx="819721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Уполномоченным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органом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защите прав субъектов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 в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настоящее время</a:t>
            </a:r>
            <a:r>
              <a:rPr sz="1400" spc="2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является</a:t>
            </a:r>
            <a:endParaRPr sz="1400">
              <a:latin typeface="Calibri"/>
              <a:cs typeface="Calibri"/>
            </a:endParaRPr>
          </a:p>
          <a:p>
            <a:pPr marL="12700" marR="527685">
              <a:lnSpc>
                <a:spcPct val="100000"/>
              </a:lnSpc>
            </a:pP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Федеральная служба технического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экспортного </a:t>
            </a:r>
            <a:r>
              <a:rPr sz="1400" b="1" dirty="0">
                <a:solidFill>
                  <a:srgbClr val="0F243E"/>
                </a:solidFill>
                <a:latin typeface="Calibri"/>
                <a:cs typeface="Calibri"/>
              </a:rPr>
              <a:t>надзора </a:t>
            </a: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Российской </a:t>
            </a:r>
            <a:r>
              <a:rPr sz="1400" b="1" spc="-5" dirty="0">
                <a:solidFill>
                  <a:srgbClr val="0F243E"/>
                </a:solidFill>
                <a:latin typeface="Calibri"/>
                <a:cs typeface="Calibri"/>
              </a:rPr>
              <a:t>Федерации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(Роскомнадзор)</a:t>
            </a:r>
            <a:r>
              <a:rPr sz="1400" b="1" spc="-10" dirty="0">
                <a:solidFill>
                  <a:srgbClr val="0F243E"/>
                </a:solidFill>
                <a:latin typeface="Calibri"/>
                <a:cs typeface="Calibri"/>
              </a:rPr>
              <a:t>. 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Она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наделена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широкими полномочиями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имеет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право: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Запрашивать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безвозмездно получать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требуемую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информацию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у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юридических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физических</a:t>
            </a:r>
            <a:r>
              <a:rPr sz="1400" spc="1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лиц;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Осуществлять проверки собственными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силами или с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привлечением других</a:t>
            </a:r>
            <a:r>
              <a:rPr sz="1400" spc="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органов;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0F243E"/>
                </a:solidFill>
                <a:latin typeface="Calibri"/>
                <a:cs typeface="Calibri"/>
              </a:rPr>
              <a:t>Требовать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от оператора выполнения предусмотренных законом</a:t>
            </a:r>
            <a:r>
              <a:rPr sz="14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действий;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Принимать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меры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приостановлению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прекращению обработки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персональных данных;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Обращаться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400" spc="-20" dirty="0">
                <a:solidFill>
                  <a:srgbClr val="0F243E"/>
                </a:solidFill>
                <a:latin typeface="Calibri"/>
                <a:cs typeface="Calibri"/>
              </a:rPr>
              <a:t>суд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исковыми заявлениями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 защиту прав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неопределенного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числа</a:t>
            </a:r>
            <a:r>
              <a:rPr sz="1400" spc="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лиц;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Направлять заявление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регулирующий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орган оператора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приостановлении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отзыве</a:t>
            </a:r>
            <a:r>
              <a:rPr sz="1400" spc="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лицензии;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Направлять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правоохранительные органы материалы для возбуждения уголовных</a:t>
            </a:r>
            <a:r>
              <a:rPr sz="14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F243E"/>
                </a:solidFill>
                <a:latin typeface="Calibri"/>
                <a:cs typeface="Calibri"/>
              </a:rPr>
              <a:t>дел;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Вносить предложения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Правительство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Российской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Федерации;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Привлекать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виновных лиц к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административной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ответственности.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0171" y="620648"/>
            <a:ext cx="241935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557" y="1844801"/>
            <a:ext cx="4248785" cy="914400"/>
          </a:xfrm>
          <a:custGeom>
            <a:avLst/>
            <a:gdLst/>
            <a:ahLst/>
            <a:cxnLst/>
            <a:rect l="l" t="t" r="r" b="b"/>
            <a:pathLst>
              <a:path w="4248785" h="914400">
                <a:moveTo>
                  <a:pt x="0" y="914400"/>
                </a:moveTo>
                <a:lnTo>
                  <a:pt x="4248531" y="914400"/>
                </a:lnTo>
                <a:lnTo>
                  <a:pt x="42485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557" y="1844801"/>
            <a:ext cx="4248785" cy="914400"/>
          </a:xfrm>
          <a:custGeom>
            <a:avLst/>
            <a:gdLst/>
            <a:ahLst/>
            <a:cxnLst/>
            <a:rect l="l" t="t" r="r" b="b"/>
            <a:pathLst>
              <a:path w="4248785" h="914400">
                <a:moveTo>
                  <a:pt x="0" y="914400"/>
                </a:moveTo>
                <a:lnTo>
                  <a:pt x="4248531" y="914400"/>
                </a:lnTo>
                <a:lnTo>
                  <a:pt x="42485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1986" y="1870709"/>
            <a:ext cx="36341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Segoe Script"/>
                <a:cs typeface="Segoe Script"/>
              </a:rPr>
              <a:t>МНЕНИЕ</a:t>
            </a:r>
            <a:endParaRPr sz="24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Segoe Script"/>
                <a:cs typeface="Segoe Script"/>
              </a:rPr>
              <a:t>ПРОФЕС</a:t>
            </a:r>
            <a:r>
              <a:rPr sz="2400" b="1" spc="-15" dirty="0">
                <a:latin typeface="Segoe Script"/>
                <a:cs typeface="Segoe Script"/>
              </a:rPr>
              <a:t>С</a:t>
            </a:r>
            <a:r>
              <a:rPr sz="2400" b="1" dirty="0">
                <a:latin typeface="Segoe Script"/>
                <a:cs typeface="Segoe Script"/>
              </a:rPr>
              <a:t>ИОНАЛОВ</a:t>
            </a:r>
            <a:endParaRPr sz="2400">
              <a:latin typeface="Segoe Script"/>
              <a:cs typeface="Segoe Scrip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7472" y="619709"/>
            <a:ext cx="36512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КТО </a:t>
            </a:r>
            <a:r>
              <a:rPr sz="2800" spc="-10" dirty="0"/>
              <a:t>ЗАЩИЩАЕТ </a:t>
            </a:r>
            <a:r>
              <a:rPr sz="2800" spc="-45" dirty="0"/>
              <a:t>ПРАВА  </a:t>
            </a:r>
            <a:r>
              <a:rPr sz="2800" spc="-25" dirty="0"/>
              <a:t>СУБЪЕКТОВ</a:t>
            </a:r>
            <a:r>
              <a:rPr sz="2800" dirty="0"/>
              <a:t> </a:t>
            </a:r>
            <a:r>
              <a:rPr sz="2800" spc="-5" dirty="0"/>
              <a:t>ПДН?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1590</Words>
  <Application>Microsoft Office PowerPoint</Application>
  <PresentationFormat>Экран (4:3)</PresentationFormat>
  <Paragraphs>202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ЗАКОНОДАТЕЛЬСТВО О ЗАЩИТЕ ПЕРСОНАЛЬНЫХ ДАННЫХ</vt:lpstr>
      <vt:lpstr>ОПЕРАТОРЫ ПЕРСОНАЛЬНЫХ ДАННЫХ</vt:lpstr>
      <vt:lpstr>ПРАВА СУБЪЕКТА ПЕРСОНАЛЬНЫХ ДАННЫХ</vt:lpstr>
      <vt:lpstr>СУБЪЕКТ ВПРАВЕ ЗАПРОСИТЬ У ОПЕРАТОРА:</vt:lpstr>
      <vt:lpstr>КТО ЗАЩИЩАЕТ ПРАВА  СУБЪЕКТОВ ПДН?</vt:lpstr>
      <vt:lpstr>Презентация PowerPoint</vt:lpstr>
      <vt:lpstr>Презентация PowerPoint</vt:lpstr>
      <vt:lpstr>Презентация PowerPoint</vt:lpstr>
      <vt:lpstr>ОСНОВНЫЕ НАПРАВЛЕНИЯ ДЕЛЯТЕЛЬНОСТИ ПО ЗАЩИТЕ  ПЕРСОНАЛЬНЫХ ДАННЫХ</vt:lpstr>
      <vt:lpstr>ОБЯЗАННОСТИ ОПЕРАТОРА ПО ОБЕСПЕЧЕНИЮ БЕЗОПАСНОСТИ  ПЕРСОНАЛЬНЫХ ДАННЫХ</vt:lpstr>
      <vt:lpstr>ОБЯЗАННОСТИ ОПЕРАТОРА ПО ОБЕСПЕЧЕНИЮ БЕЗОПАСНОСТИ  ПЕРСОНАЛЬНЫХ ДАННЫХ</vt:lpstr>
      <vt:lpstr>КТО ТАКИЕ РЕГУЛЯТОРЫ?</vt:lpstr>
      <vt:lpstr>Презентация PowerPoint</vt:lpstr>
      <vt:lpstr>ПОРЯДОК ОСУЩЕСТВЛЕНИЯ ПРОВЕРОК РОСКОМНАДЗОРОМ</vt:lpstr>
      <vt:lpstr>СЛУЧАИ НАРУШЕНИЯ КОНФИДЕНЦИАЛЬНОСТИ ПДН</vt:lpstr>
      <vt:lpstr>СЛУЧАИ НАРУШЕНИЯ КОНФИДЕНЦИАЛЬНОСТИ ПДН</vt:lpstr>
      <vt:lpstr>СЛУЧАИ НАРУШЕНИЯ КОНФИДЕНЦИАЛЬНОСТИ ПДН</vt:lpstr>
      <vt:lpstr>Презентация PowerPoint</vt:lpstr>
      <vt:lpstr>ЗАЧЕМ НАДО ТРАТИТЬ СИЛЫ И СРЕДСТВА НА СОЗДАНИЕ СИСТЕМЫ  ЗАЩИТЫ ПЕРСОНАЛЬНЫХ ДАННЫХ НА ПРЕДПРИЯТИИ?</vt:lpstr>
      <vt:lpstr>Трудовой кодекс РФ</vt:lpstr>
      <vt:lpstr>Презентация PowerPoint</vt:lpstr>
      <vt:lpstr>Статья 88. Передача персональных данных работника </vt:lpstr>
      <vt:lpstr>Статья 90. Ответственность за нарушение норм, регулирующих обработку и защиту персональных данных работника   </vt:lpstr>
      <vt:lpstr>Презентация PowerPoint</vt:lpstr>
      <vt:lpstr>Презентация PowerPoint</vt:lpstr>
      <vt:lpstr>РИСКИ НЕИСПОЛНЕНИЯ ТРЕБОВАНИЙ ЗАКОНОДАТЕЛЬСТВА</vt:lpstr>
      <vt:lpstr>ОТВЕТСТВЕННОСТЬ</vt:lpstr>
      <vt:lpstr>ОТВЕТСТВЕННОСТЬ</vt:lpstr>
      <vt:lpstr>ОТВЕТСТВЕННОСТЬ</vt:lpstr>
      <vt:lpstr>Кейс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Юрченко</dc:creator>
  <cp:lastModifiedBy>Admin</cp:lastModifiedBy>
  <cp:revision>11</cp:revision>
  <dcterms:created xsi:type="dcterms:W3CDTF">2022-03-11T07:14:47Z</dcterms:created>
  <dcterms:modified xsi:type="dcterms:W3CDTF">2022-12-14T09:14:36Z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2022-03-11T00:00:00Z</vt:filetime>
  </property>
</Properties>
</file>